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59" r:id="rId2"/>
    <p:sldId id="376" r:id="rId3"/>
    <p:sldId id="375" r:id="rId4"/>
    <p:sldId id="377" r:id="rId5"/>
    <p:sldId id="362" r:id="rId6"/>
    <p:sldId id="365" r:id="rId7"/>
    <p:sldId id="415" r:id="rId8"/>
    <p:sldId id="398" r:id="rId9"/>
    <p:sldId id="370" r:id="rId10"/>
    <p:sldId id="361" r:id="rId11"/>
    <p:sldId id="364" r:id="rId12"/>
    <p:sldId id="369" r:id="rId13"/>
    <p:sldId id="363" r:id="rId14"/>
    <p:sldId id="379" r:id="rId15"/>
    <p:sldId id="374" r:id="rId16"/>
    <p:sldId id="380" r:id="rId17"/>
    <p:sldId id="395" r:id="rId18"/>
    <p:sldId id="400" r:id="rId19"/>
    <p:sldId id="416" r:id="rId20"/>
    <p:sldId id="406" r:id="rId21"/>
    <p:sldId id="408" r:id="rId22"/>
    <p:sldId id="381" r:id="rId23"/>
    <p:sldId id="382" r:id="rId24"/>
    <p:sldId id="385" r:id="rId25"/>
    <p:sldId id="386" r:id="rId26"/>
    <p:sldId id="383" r:id="rId27"/>
    <p:sldId id="384" r:id="rId28"/>
    <p:sldId id="328" r:id="rId29"/>
    <p:sldId id="388" r:id="rId30"/>
    <p:sldId id="420" r:id="rId31"/>
    <p:sldId id="417" r:id="rId32"/>
    <p:sldId id="334" r:id="rId33"/>
    <p:sldId id="393" r:id="rId34"/>
    <p:sldId id="394" r:id="rId35"/>
    <p:sldId id="426" r:id="rId36"/>
    <p:sldId id="331" r:id="rId37"/>
    <p:sldId id="337" r:id="rId38"/>
    <p:sldId id="335" r:id="rId39"/>
    <p:sldId id="338" r:id="rId40"/>
    <p:sldId id="392" r:id="rId41"/>
    <p:sldId id="390" r:id="rId42"/>
    <p:sldId id="403" r:id="rId43"/>
    <p:sldId id="402" r:id="rId44"/>
    <p:sldId id="401" r:id="rId45"/>
    <p:sldId id="348" r:id="rId46"/>
    <p:sldId id="350" r:id="rId47"/>
    <p:sldId id="419" r:id="rId48"/>
    <p:sldId id="404" r:id="rId49"/>
    <p:sldId id="418" r:id="rId50"/>
    <p:sldId id="352" r:id="rId51"/>
    <p:sldId id="356" r:id="rId52"/>
    <p:sldId id="409" r:id="rId53"/>
    <p:sldId id="411" r:id="rId54"/>
    <p:sldId id="412" r:id="rId55"/>
    <p:sldId id="413" r:id="rId56"/>
    <p:sldId id="410" r:id="rId57"/>
    <p:sldId id="421" r:id="rId58"/>
    <p:sldId id="423" r:id="rId59"/>
    <p:sldId id="425" r:id="rId60"/>
    <p:sldId id="424" r:id="rId61"/>
    <p:sldId id="414" r:id="rId62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122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32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ECA43-BB74-4F10-9710-042F1B646D58}" type="datetimeFigureOut">
              <a:rPr lang="nl-NL" smtClean="0"/>
              <a:t>17-2-2023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99EF3-98AA-4183-831E-9B5BBDBA7D7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86798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ECA43-BB74-4F10-9710-042F1B646D58}" type="datetimeFigureOut">
              <a:rPr lang="nl-NL" smtClean="0"/>
              <a:t>17-2-2023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99EF3-98AA-4183-831E-9B5BBDBA7D7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00918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ECA43-BB74-4F10-9710-042F1B646D58}" type="datetimeFigureOut">
              <a:rPr lang="nl-NL" smtClean="0"/>
              <a:t>17-2-2023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99EF3-98AA-4183-831E-9B5BBDBA7D7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53208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ECA43-BB74-4F10-9710-042F1B646D58}" type="datetimeFigureOut">
              <a:rPr lang="nl-NL" smtClean="0"/>
              <a:t>17-2-2023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99EF3-98AA-4183-831E-9B5BBDBA7D7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65739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ECA43-BB74-4F10-9710-042F1B646D58}" type="datetimeFigureOut">
              <a:rPr lang="nl-NL" smtClean="0"/>
              <a:t>17-2-2023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99EF3-98AA-4183-831E-9B5BBDBA7D7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12287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ECA43-BB74-4F10-9710-042F1B646D58}" type="datetimeFigureOut">
              <a:rPr lang="nl-NL" smtClean="0"/>
              <a:t>17-2-2023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99EF3-98AA-4183-831E-9B5BBDBA7D7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03817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ECA43-BB74-4F10-9710-042F1B646D58}" type="datetimeFigureOut">
              <a:rPr lang="nl-NL" smtClean="0"/>
              <a:t>17-2-2023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99EF3-98AA-4183-831E-9B5BBDBA7D7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1573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ECA43-BB74-4F10-9710-042F1B646D58}" type="datetimeFigureOut">
              <a:rPr lang="nl-NL" smtClean="0"/>
              <a:t>17-2-2023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99EF3-98AA-4183-831E-9B5BBDBA7D7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22003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ECA43-BB74-4F10-9710-042F1B646D58}" type="datetimeFigureOut">
              <a:rPr lang="nl-NL" smtClean="0"/>
              <a:t>17-2-2023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99EF3-98AA-4183-831E-9B5BBDBA7D7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34303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ECA43-BB74-4F10-9710-042F1B646D58}" type="datetimeFigureOut">
              <a:rPr lang="nl-NL" smtClean="0"/>
              <a:t>17-2-2023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99EF3-98AA-4183-831E-9B5BBDBA7D7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29668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ECA43-BB74-4F10-9710-042F1B646D58}" type="datetimeFigureOut">
              <a:rPr lang="nl-NL" smtClean="0"/>
              <a:t>17-2-2023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99EF3-98AA-4183-831E-9B5BBDBA7D7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16249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EECA43-BB74-4F10-9710-042F1B646D58}" type="datetimeFigureOut">
              <a:rPr lang="nl-NL" smtClean="0"/>
              <a:t>17-2-2023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299EF3-98AA-4183-831E-9B5BBDBA7D7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83263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gi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EB83FE0F-D19F-572C-A7BB-D139913AB778}"/>
              </a:ext>
            </a:extLst>
          </p:cNvPr>
          <p:cNvSpPr txBox="1"/>
          <p:nvPr/>
        </p:nvSpPr>
        <p:spPr>
          <a:xfrm>
            <a:off x="587228" y="419450"/>
            <a:ext cx="8556771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dirty="0" err="1"/>
              <a:t>alkanalen</a:t>
            </a:r>
            <a:endParaRPr lang="nl-NL" sz="4400" dirty="0"/>
          </a:p>
          <a:p>
            <a:endParaRPr lang="nl-NL" sz="2800" dirty="0"/>
          </a:p>
          <a:p>
            <a:endParaRPr lang="nl-NL" sz="2800" dirty="0">
              <a:solidFill>
                <a:srgbClr val="FF0000"/>
              </a:solidFill>
            </a:endParaRPr>
          </a:p>
          <a:p>
            <a:r>
              <a:rPr lang="nl-NL" sz="2800" dirty="0"/>
              <a:t> </a:t>
            </a:r>
          </a:p>
          <a:p>
            <a:endParaRPr lang="nl-NL" sz="4400" dirty="0"/>
          </a:p>
        </p:txBody>
      </p:sp>
    </p:spTree>
    <p:extLst>
      <p:ext uri="{BB962C8B-B14F-4D97-AF65-F5344CB8AC3E}">
        <p14:creationId xmlns:p14="http://schemas.microsoft.com/office/powerpoint/2010/main" val="3990269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E1468019-BAC4-D3E4-A713-340DD8E0A8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61983">
            <a:off x="4977431" y="969106"/>
            <a:ext cx="2996325" cy="2679936"/>
          </a:xfrm>
          <a:prstGeom prst="rect">
            <a:avLst/>
          </a:prstGeom>
        </p:spPr>
      </p:pic>
      <p:grpSp>
        <p:nvGrpSpPr>
          <p:cNvPr id="3" name="Groep 2">
            <a:extLst>
              <a:ext uri="{FF2B5EF4-FFF2-40B4-BE49-F238E27FC236}">
                <a16:creationId xmlns:a16="http://schemas.microsoft.com/office/drawing/2014/main" id="{C60F412C-35E7-6F9F-D5EF-E209318F0A22}"/>
              </a:ext>
            </a:extLst>
          </p:cNvPr>
          <p:cNvGrpSpPr/>
          <p:nvPr/>
        </p:nvGrpSpPr>
        <p:grpSpPr>
          <a:xfrm>
            <a:off x="2668409" y="1769954"/>
            <a:ext cx="966646" cy="2013112"/>
            <a:chOff x="2265738" y="2592075"/>
            <a:chExt cx="966646" cy="2013112"/>
          </a:xfrm>
        </p:grpSpPr>
        <p:pic>
          <p:nvPicPr>
            <p:cNvPr id="4" name="Afbeelding 3">
              <a:extLst>
                <a:ext uri="{FF2B5EF4-FFF2-40B4-BE49-F238E27FC236}">
                  <a16:creationId xmlns:a16="http://schemas.microsoft.com/office/drawing/2014/main" id="{CCE2992C-D46F-3375-86F9-D91E77B77C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009" r="31558"/>
            <a:stretch/>
          </p:blipFill>
          <p:spPr>
            <a:xfrm>
              <a:off x="2265738" y="2625391"/>
              <a:ext cx="301439" cy="1607217"/>
            </a:xfrm>
            <a:prstGeom prst="rect">
              <a:avLst/>
            </a:prstGeom>
          </p:spPr>
        </p:pic>
        <p:pic>
          <p:nvPicPr>
            <p:cNvPr id="6" name="Picture 14" descr="http://images.blog-u.net/wp-content/uploads/original/2011_02/methanol-formula.png">
              <a:extLst>
                <a:ext uri="{FF2B5EF4-FFF2-40B4-BE49-F238E27FC236}">
                  <a16:creationId xmlns:a16="http://schemas.microsoft.com/office/drawing/2014/main" id="{631D2A92-87F7-6A32-56AF-54681926285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/>
            <a:srcRect l="71939" t="-9049" b="-13469"/>
            <a:stretch/>
          </p:blipFill>
          <p:spPr bwMode="auto">
            <a:xfrm>
              <a:off x="2626206" y="2592075"/>
              <a:ext cx="606178" cy="2013112"/>
            </a:xfrm>
            <a:prstGeom prst="rect">
              <a:avLst/>
            </a:prstGeom>
            <a:noFill/>
          </p:spPr>
        </p:pic>
      </p:grpSp>
      <p:pic>
        <p:nvPicPr>
          <p:cNvPr id="11" name="Picture 14" descr="http://images.blog-u.net/wp-content/uploads/original/2011_02/methanol-formula.png">
            <a:extLst>
              <a:ext uri="{FF2B5EF4-FFF2-40B4-BE49-F238E27FC236}">
                <a16:creationId xmlns:a16="http://schemas.microsoft.com/office/drawing/2014/main" id="{08DA0147-5767-C638-112A-F19DF67BCA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/>
          <a:srcRect l="400" t="-9049" r="44747" b="-13469"/>
          <a:stretch/>
        </p:blipFill>
        <p:spPr bwMode="auto">
          <a:xfrm>
            <a:off x="1424424" y="1754328"/>
            <a:ext cx="1184956" cy="20131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8981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E1468019-BAC4-D3E4-A713-340DD8E0A8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61983">
            <a:off x="4977431" y="969106"/>
            <a:ext cx="2996325" cy="2679936"/>
          </a:xfrm>
          <a:prstGeom prst="rect">
            <a:avLst/>
          </a:prstGeom>
        </p:spPr>
      </p:pic>
      <p:grpSp>
        <p:nvGrpSpPr>
          <p:cNvPr id="3" name="Groep 2">
            <a:extLst>
              <a:ext uri="{FF2B5EF4-FFF2-40B4-BE49-F238E27FC236}">
                <a16:creationId xmlns:a16="http://schemas.microsoft.com/office/drawing/2014/main" id="{C60F412C-35E7-6F9F-D5EF-E209318F0A22}"/>
              </a:ext>
            </a:extLst>
          </p:cNvPr>
          <p:cNvGrpSpPr/>
          <p:nvPr/>
        </p:nvGrpSpPr>
        <p:grpSpPr>
          <a:xfrm>
            <a:off x="2668409" y="1769954"/>
            <a:ext cx="966646" cy="2013112"/>
            <a:chOff x="2265738" y="2592075"/>
            <a:chExt cx="966646" cy="2013112"/>
          </a:xfrm>
        </p:grpSpPr>
        <p:pic>
          <p:nvPicPr>
            <p:cNvPr id="4" name="Afbeelding 3">
              <a:extLst>
                <a:ext uri="{FF2B5EF4-FFF2-40B4-BE49-F238E27FC236}">
                  <a16:creationId xmlns:a16="http://schemas.microsoft.com/office/drawing/2014/main" id="{CCE2992C-D46F-3375-86F9-D91E77B77C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009" r="31558"/>
            <a:stretch/>
          </p:blipFill>
          <p:spPr>
            <a:xfrm>
              <a:off x="2265738" y="2625391"/>
              <a:ext cx="301439" cy="1607217"/>
            </a:xfrm>
            <a:prstGeom prst="rect">
              <a:avLst/>
            </a:prstGeom>
          </p:spPr>
        </p:pic>
        <p:pic>
          <p:nvPicPr>
            <p:cNvPr id="6" name="Picture 14" descr="http://images.blog-u.net/wp-content/uploads/original/2011_02/methanol-formula.png">
              <a:extLst>
                <a:ext uri="{FF2B5EF4-FFF2-40B4-BE49-F238E27FC236}">
                  <a16:creationId xmlns:a16="http://schemas.microsoft.com/office/drawing/2014/main" id="{631D2A92-87F7-6A32-56AF-54681926285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/>
            <a:srcRect l="71939" t="-9049" b="-13469"/>
            <a:stretch/>
          </p:blipFill>
          <p:spPr bwMode="auto">
            <a:xfrm>
              <a:off x="2626206" y="2592075"/>
              <a:ext cx="606178" cy="2013112"/>
            </a:xfrm>
            <a:prstGeom prst="rect">
              <a:avLst/>
            </a:prstGeom>
            <a:noFill/>
          </p:spPr>
        </p:pic>
      </p:grpSp>
      <p:pic>
        <p:nvPicPr>
          <p:cNvPr id="11" name="Picture 14" descr="http://images.blog-u.net/wp-content/uploads/original/2011_02/methanol-formula.png">
            <a:extLst>
              <a:ext uri="{FF2B5EF4-FFF2-40B4-BE49-F238E27FC236}">
                <a16:creationId xmlns:a16="http://schemas.microsoft.com/office/drawing/2014/main" id="{08DA0147-5767-C638-112A-F19DF67BCA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/>
          <a:srcRect l="400" t="-9049" r="44747" b="-13469"/>
          <a:stretch/>
        </p:blipFill>
        <p:spPr bwMode="auto">
          <a:xfrm>
            <a:off x="1424424" y="1754328"/>
            <a:ext cx="1184956" cy="2013112"/>
          </a:xfrm>
          <a:prstGeom prst="rect">
            <a:avLst/>
          </a:prstGeom>
          <a:noFill/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C74EE668-8506-26EC-570F-D65941886391}"/>
              </a:ext>
            </a:extLst>
          </p:cNvPr>
          <p:cNvSpPr txBox="1"/>
          <p:nvPr/>
        </p:nvSpPr>
        <p:spPr>
          <a:xfrm>
            <a:off x="1921080" y="4682607"/>
            <a:ext cx="28858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err="1">
                <a:solidFill>
                  <a:srgbClr val="FF0000"/>
                </a:solidFill>
              </a:rPr>
              <a:t>ethanal</a:t>
            </a:r>
            <a:endParaRPr lang="nl-NL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257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E1468019-BAC4-D3E4-A713-340DD8E0A8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61983">
            <a:off x="4977431" y="969106"/>
            <a:ext cx="2996325" cy="2679936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59C80492-4EF9-7CD5-D941-5488FCCAC7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1801" y="4163425"/>
            <a:ext cx="2018899" cy="1700063"/>
          </a:xfrm>
          <a:prstGeom prst="rect">
            <a:avLst/>
          </a:prstGeom>
        </p:spPr>
      </p:pic>
      <p:grpSp>
        <p:nvGrpSpPr>
          <p:cNvPr id="15" name="Groep 14">
            <a:extLst>
              <a:ext uri="{FF2B5EF4-FFF2-40B4-BE49-F238E27FC236}">
                <a16:creationId xmlns:a16="http://schemas.microsoft.com/office/drawing/2014/main" id="{1153CF6F-6086-0C90-F5B4-54972F39BA5C}"/>
              </a:ext>
            </a:extLst>
          </p:cNvPr>
          <p:cNvGrpSpPr/>
          <p:nvPr/>
        </p:nvGrpSpPr>
        <p:grpSpPr>
          <a:xfrm>
            <a:off x="1424424" y="1754328"/>
            <a:ext cx="2210631" cy="2028738"/>
            <a:chOff x="1424424" y="1754328"/>
            <a:chExt cx="2210631" cy="2028738"/>
          </a:xfrm>
        </p:grpSpPr>
        <p:grpSp>
          <p:nvGrpSpPr>
            <p:cNvPr id="3" name="Groep 2">
              <a:extLst>
                <a:ext uri="{FF2B5EF4-FFF2-40B4-BE49-F238E27FC236}">
                  <a16:creationId xmlns:a16="http://schemas.microsoft.com/office/drawing/2014/main" id="{C60F412C-35E7-6F9F-D5EF-E209318F0A22}"/>
                </a:ext>
              </a:extLst>
            </p:cNvPr>
            <p:cNvGrpSpPr/>
            <p:nvPr/>
          </p:nvGrpSpPr>
          <p:grpSpPr>
            <a:xfrm>
              <a:off x="2668409" y="1769954"/>
              <a:ext cx="966646" cy="2013112"/>
              <a:chOff x="2265738" y="2592075"/>
              <a:chExt cx="966646" cy="2013112"/>
            </a:xfrm>
          </p:grpSpPr>
          <p:pic>
            <p:nvPicPr>
              <p:cNvPr id="4" name="Afbeelding 3">
                <a:extLst>
                  <a:ext uri="{FF2B5EF4-FFF2-40B4-BE49-F238E27FC236}">
                    <a16:creationId xmlns:a16="http://schemas.microsoft.com/office/drawing/2014/main" id="{CCE2992C-D46F-3375-86F9-D91E77B77C7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4009" r="31558"/>
              <a:stretch/>
            </p:blipFill>
            <p:spPr>
              <a:xfrm>
                <a:off x="2265738" y="2625391"/>
                <a:ext cx="301439" cy="1607217"/>
              </a:xfrm>
              <a:prstGeom prst="rect">
                <a:avLst/>
              </a:prstGeom>
            </p:spPr>
          </p:pic>
          <p:pic>
            <p:nvPicPr>
              <p:cNvPr id="6" name="Picture 14" descr="http://images.blog-u.net/wp-content/uploads/original/2011_02/methanol-formula.png">
                <a:extLst>
                  <a:ext uri="{FF2B5EF4-FFF2-40B4-BE49-F238E27FC236}">
                    <a16:creationId xmlns:a16="http://schemas.microsoft.com/office/drawing/2014/main" id="{631D2A92-87F7-6A32-56AF-54681926285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 cstate="print"/>
              <a:srcRect l="71939" t="-9049" b="-13469"/>
              <a:stretch/>
            </p:blipFill>
            <p:spPr bwMode="auto">
              <a:xfrm>
                <a:off x="2626206" y="2592075"/>
                <a:ext cx="606178" cy="2013112"/>
              </a:xfrm>
              <a:prstGeom prst="rect">
                <a:avLst/>
              </a:prstGeom>
              <a:noFill/>
            </p:spPr>
          </p:pic>
        </p:grpSp>
        <p:pic>
          <p:nvPicPr>
            <p:cNvPr id="11" name="Picture 14" descr="http://images.blog-u.net/wp-content/uploads/original/2011_02/methanol-formula.png">
              <a:extLst>
                <a:ext uri="{FF2B5EF4-FFF2-40B4-BE49-F238E27FC236}">
                  <a16:creationId xmlns:a16="http://schemas.microsoft.com/office/drawing/2014/main" id="{08DA0147-5767-C638-112A-F19DF67BCA9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/>
            <a:srcRect l="400" t="-9049" r="44747" b="-13469"/>
            <a:stretch/>
          </p:blipFill>
          <p:spPr bwMode="auto">
            <a:xfrm>
              <a:off x="1424424" y="1754328"/>
              <a:ext cx="1184956" cy="2013112"/>
            </a:xfrm>
            <a:prstGeom prst="rect">
              <a:avLst/>
            </a:prstGeom>
            <a:noFill/>
          </p:spPr>
        </p:pic>
      </p:grpSp>
      <p:sp>
        <p:nvSpPr>
          <p:cNvPr id="5" name="Tekstvak 4">
            <a:extLst>
              <a:ext uri="{FF2B5EF4-FFF2-40B4-BE49-F238E27FC236}">
                <a16:creationId xmlns:a16="http://schemas.microsoft.com/office/drawing/2014/main" id="{C74EE668-8506-26EC-570F-D65941886391}"/>
              </a:ext>
            </a:extLst>
          </p:cNvPr>
          <p:cNvSpPr txBox="1"/>
          <p:nvPr/>
        </p:nvSpPr>
        <p:spPr>
          <a:xfrm>
            <a:off x="1921080" y="4682607"/>
            <a:ext cx="28858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err="1">
                <a:solidFill>
                  <a:srgbClr val="FF0000"/>
                </a:solidFill>
              </a:rPr>
              <a:t>ethanal</a:t>
            </a:r>
            <a:endParaRPr lang="nl-NL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254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E1468019-BAC4-D3E4-A713-340DD8E0A8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61983">
            <a:off x="4977431" y="969106"/>
            <a:ext cx="2996325" cy="2679936"/>
          </a:xfrm>
          <a:prstGeom prst="rect">
            <a:avLst/>
          </a:prstGeom>
        </p:spPr>
      </p:pic>
      <p:sp>
        <p:nvSpPr>
          <p:cNvPr id="12" name="Tekstvak 11">
            <a:extLst>
              <a:ext uri="{FF2B5EF4-FFF2-40B4-BE49-F238E27FC236}">
                <a16:creationId xmlns:a16="http://schemas.microsoft.com/office/drawing/2014/main" id="{62BA78BD-01F1-B80E-9CE1-E49ED6966D5F}"/>
              </a:ext>
            </a:extLst>
          </p:cNvPr>
          <p:cNvSpPr txBox="1"/>
          <p:nvPr/>
        </p:nvSpPr>
        <p:spPr>
          <a:xfrm>
            <a:off x="1921080" y="4682607"/>
            <a:ext cx="28858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err="1">
                <a:solidFill>
                  <a:srgbClr val="FF0000"/>
                </a:solidFill>
              </a:rPr>
              <a:t>ethanal</a:t>
            </a:r>
            <a:endParaRPr lang="nl-NL" sz="2800" dirty="0">
              <a:solidFill>
                <a:srgbClr val="FF0000"/>
              </a:solidFill>
            </a:endParaRPr>
          </a:p>
        </p:txBody>
      </p:sp>
      <p:grpSp>
        <p:nvGrpSpPr>
          <p:cNvPr id="21" name="Groep 20">
            <a:extLst>
              <a:ext uri="{FF2B5EF4-FFF2-40B4-BE49-F238E27FC236}">
                <a16:creationId xmlns:a16="http://schemas.microsoft.com/office/drawing/2014/main" id="{639B6CF9-D272-6C72-9384-386E90660EFF}"/>
              </a:ext>
            </a:extLst>
          </p:cNvPr>
          <p:cNvGrpSpPr/>
          <p:nvPr/>
        </p:nvGrpSpPr>
        <p:grpSpPr>
          <a:xfrm>
            <a:off x="5449138" y="3767440"/>
            <a:ext cx="1941562" cy="1562518"/>
            <a:chOff x="5576371" y="3901664"/>
            <a:chExt cx="1941562" cy="1562518"/>
          </a:xfrm>
        </p:grpSpPr>
        <p:pic>
          <p:nvPicPr>
            <p:cNvPr id="22" name="Afbeelding 21">
              <a:extLst>
                <a:ext uri="{FF2B5EF4-FFF2-40B4-BE49-F238E27FC236}">
                  <a16:creationId xmlns:a16="http://schemas.microsoft.com/office/drawing/2014/main" id="{2F097AAF-1B0F-F3FB-3B01-47CABA3EE2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726" b="31063"/>
            <a:stretch/>
          </p:blipFill>
          <p:spPr>
            <a:xfrm>
              <a:off x="6016305" y="4292210"/>
              <a:ext cx="1501628" cy="1171972"/>
            </a:xfrm>
            <a:prstGeom prst="rect">
              <a:avLst/>
            </a:prstGeom>
          </p:spPr>
        </p:pic>
        <p:sp>
          <p:nvSpPr>
            <p:cNvPr id="23" name="Rechthoek 22">
              <a:extLst>
                <a:ext uri="{FF2B5EF4-FFF2-40B4-BE49-F238E27FC236}">
                  <a16:creationId xmlns:a16="http://schemas.microsoft.com/office/drawing/2014/main" id="{63C75F9F-B2A9-2D30-4971-6B6DB8E2C2B1}"/>
                </a:ext>
              </a:extLst>
            </p:cNvPr>
            <p:cNvSpPr/>
            <p:nvPr/>
          </p:nvSpPr>
          <p:spPr>
            <a:xfrm>
              <a:off x="5576371" y="3901664"/>
              <a:ext cx="914400" cy="89954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33" name="Groep 32">
            <a:extLst>
              <a:ext uri="{FF2B5EF4-FFF2-40B4-BE49-F238E27FC236}">
                <a16:creationId xmlns:a16="http://schemas.microsoft.com/office/drawing/2014/main" id="{B2ACE885-33B5-46EA-AAB6-6B923E38653A}"/>
              </a:ext>
            </a:extLst>
          </p:cNvPr>
          <p:cNvGrpSpPr/>
          <p:nvPr/>
        </p:nvGrpSpPr>
        <p:grpSpPr>
          <a:xfrm>
            <a:off x="1199092" y="1394674"/>
            <a:ext cx="2084300" cy="2651873"/>
            <a:chOff x="1199092" y="1394674"/>
            <a:chExt cx="2084300" cy="2651873"/>
          </a:xfrm>
        </p:grpSpPr>
        <p:grpSp>
          <p:nvGrpSpPr>
            <p:cNvPr id="25" name="Groep 24">
              <a:extLst>
                <a:ext uri="{FF2B5EF4-FFF2-40B4-BE49-F238E27FC236}">
                  <a16:creationId xmlns:a16="http://schemas.microsoft.com/office/drawing/2014/main" id="{08A49A05-7341-9DCC-0DE6-8B3A26B744B0}"/>
                </a:ext>
              </a:extLst>
            </p:cNvPr>
            <p:cNvGrpSpPr/>
            <p:nvPr/>
          </p:nvGrpSpPr>
          <p:grpSpPr>
            <a:xfrm>
              <a:off x="1424424" y="1754328"/>
              <a:ext cx="1858968" cy="2028738"/>
              <a:chOff x="1424424" y="1754328"/>
              <a:chExt cx="1858968" cy="2028738"/>
            </a:xfrm>
          </p:grpSpPr>
          <p:grpSp>
            <p:nvGrpSpPr>
              <p:cNvPr id="26" name="Groep 25">
                <a:extLst>
                  <a:ext uri="{FF2B5EF4-FFF2-40B4-BE49-F238E27FC236}">
                    <a16:creationId xmlns:a16="http://schemas.microsoft.com/office/drawing/2014/main" id="{A8394A2B-C50B-A10C-34FB-AD8C3CBB22F5}"/>
                  </a:ext>
                </a:extLst>
              </p:cNvPr>
              <p:cNvGrpSpPr/>
              <p:nvPr/>
            </p:nvGrpSpPr>
            <p:grpSpPr>
              <a:xfrm>
                <a:off x="2668409" y="1769954"/>
                <a:ext cx="614983" cy="2013112"/>
                <a:chOff x="2265738" y="2592075"/>
                <a:chExt cx="614983" cy="2013112"/>
              </a:xfrm>
            </p:grpSpPr>
            <p:pic>
              <p:nvPicPr>
                <p:cNvPr id="28" name="Afbeelding 27">
                  <a:extLst>
                    <a:ext uri="{FF2B5EF4-FFF2-40B4-BE49-F238E27FC236}">
                      <a16:creationId xmlns:a16="http://schemas.microsoft.com/office/drawing/2014/main" id="{27F90B42-5F01-26B2-E186-9898686BF76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4009" r="31558"/>
                <a:stretch/>
              </p:blipFill>
              <p:spPr>
                <a:xfrm>
                  <a:off x="2265738" y="2625391"/>
                  <a:ext cx="301439" cy="1607217"/>
                </a:xfrm>
                <a:prstGeom prst="rect">
                  <a:avLst/>
                </a:prstGeom>
              </p:spPr>
            </p:pic>
            <p:pic>
              <p:nvPicPr>
                <p:cNvPr id="29" name="Picture 14" descr="http://images.blog-u.net/wp-content/uploads/original/2011_02/methanol-formula.png">
                  <a:extLst>
                    <a:ext uri="{FF2B5EF4-FFF2-40B4-BE49-F238E27FC236}">
                      <a16:creationId xmlns:a16="http://schemas.microsoft.com/office/drawing/2014/main" id="{A8967D28-CDE1-9F47-1FB2-A647592D88A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/>
                <a:srcRect l="71196" t="-9049" r="17144" b="-13469"/>
                <a:stretch/>
              </p:blipFill>
              <p:spPr bwMode="auto">
                <a:xfrm>
                  <a:off x="2626207" y="2592075"/>
                  <a:ext cx="254514" cy="2013112"/>
                </a:xfrm>
                <a:prstGeom prst="rect">
                  <a:avLst/>
                </a:prstGeom>
                <a:noFill/>
              </p:spPr>
            </p:pic>
          </p:grpSp>
          <p:pic>
            <p:nvPicPr>
              <p:cNvPr id="27" name="Picture 14" descr="http://images.blog-u.net/wp-content/uploads/original/2011_02/methanol-formula.png">
                <a:extLst>
                  <a:ext uri="{FF2B5EF4-FFF2-40B4-BE49-F238E27FC236}">
                    <a16:creationId xmlns:a16="http://schemas.microsoft.com/office/drawing/2014/main" id="{58F57308-B1B2-8DEB-6579-6F641535982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 cstate="print"/>
              <a:srcRect l="400" t="-9049" r="44747" b="-13469"/>
              <a:stretch/>
            </p:blipFill>
            <p:spPr bwMode="auto">
              <a:xfrm>
                <a:off x="1424424" y="1754328"/>
                <a:ext cx="1184956" cy="2013112"/>
              </a:xfrm>
              <a:prstGeom prst="rect">
                <a:avLst/>
              </a:prstGeom>
              <a:noFill/>
            </p:spPr>
          </p:pic>
        </p:grp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7F55C0FC-2833-84ED-0FBB-6D01AC3F0337}"/>
                </a:ext>
              </a:extLst>
            </p:cNvPr>
            <p:cNvSpPr/>
            <p:nvPr/>
          </p:nvSpPr>
          <p:spPr>
            <a:xfrm>
              <a:off x="1921079" y="1394674"/>
              <a:ext cx="604979" cy="91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BB916879-FA80-511A-F996-529C04205A34}"/>
                </a:ext>
              </a:extLst>
            </p:cNvPr>
            <p:cNvSpPr/>
            <p:nvPr/>
          </p:nvSpPr>
          <p:spPr>
            <a:xfrm>
              <a:off x="1199092" y="2058802"/>
              <a:ext cx="604979" cy="91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F6057616-D453-3166-86C9-85E0014FDA93}"/>
                </a:ext>
              </a:extLst>
            </p:cNvPr>
            <p:cNvSpPr/>
            <p:nvPr/>
          </p:nvSpPr>
          <p:spPr>
            <a:xfrm>
              <a:off x="1968004" y="3132147"/>
              <a:ext cx="604979" cy="91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4188771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58D0365B-B694-1924-8A7F-E1EE3CD4823E}"/>
              </a:ext>
            </a:extLst>
          </p:cNvPr>
          <p:cNvSpPr/>
          <p:nvPr/>
        </p:nvSpPr>
        <p:spPr>
          <a:xfrm>
            <a:off x="5667694" y="3518221"/>
            <a:ext cx="914400" cy="8995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14" name="Groep 13">
            <a:extLst>
              <a:ext uri="{FF2B5EF4-FFF2-40B4-BE49-F238E27FC236}">
                <a16:creationId xmlns:a16="http://schemas.microsoft.com/office/drawing/2014/main" id="{484C00BC-8634-2415-3AEB-D61BF12E7A6D}"/>
              </a:ext>
            </a:extLst>
          </p:cNvPr>
          <p:cNvGrpSpPr/>
          <p:nvPr/>
        </p:nvGrpSpPr>
        <p:grpSpPr>
          <a:xfrm>
            <a:off x="4679169" y="196187"/>
            <a:ext cx="3245723" cy="3644532"/>
            <a:chOff x="4638785" y="180743"/>
            <a:chExt cx="3312760" cy="3644532"/>
          </a:xfrm>
        </p:grpSpPr>
        <p:pic>
          <p:nvPicPr>
            <p:cNvPr id="15" name="Afbeelding 14">
              <a:extLst>
                <a:ext uri="{FF2B5EF4-FFF2-40B4-BE49-F238E27FC236}">
                  <a16:creationId xmlns:a16="http://schemas.microsoft.com/office/drawing/2014/main" id="{A5832780-8EB1-3B45-E74D-4E1D7ED502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409"/>
            <a:stretch/>
          </p:blipFill>
          <p:spPr>
            <a:xfrm rot="861983">
              <a:off x="6375756" y="1145339"/>
              <a:ext cx="1575789" cy="2679936"/>
            </a:xfrm>
            <a:prstGeom prst="rect">
              <a:avLst/>
            </a:prstGeom>
          </p:spPr>
        </p:pic>
        <p:pic>
          <p:nvPicPr>
            <p:cNvPr id="16" name="Afbeelding 15">
              <a:extLst>
                <a:ext uri="{FF2B5EF4-FFF2-40B4-BE49-F238E27FC236}">
                  <a16:creationId xmlns:a16="http://schemas.microsoft.com/office/drawing/2014/main" id="{D9F25155-D76D-E187-A8A8-B81971893C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2084"/>
            <a:stretch/>
          </p:blipFill>
          <p:spPr>
            <a:xfrm rot="1982736">
              <a:off x="4638785" y="180743"/>
              <a:ext cx="2052673" cy="3078170"/>
            </a:xfrm>
            <a:prstGeom prst="rect">
              <a:avLst/>
            </a:prstGeom>
          </p:spPr>
        </p:pic>
      </p:grpSp>
      <p:grpSp>
        <p:nvGrpSpPr>
          <p:cNvPr id="17" name="Groep 16">
            <a:extLst>
              <a:ext uri="{FF2B5EF4-FFF2-40B4-BE49-F238E27FC236}">
                <a16:creationId xmlns:a16="http://schemas.microsoft.com/office/drawing/2014/main" id="{3DAED6C1-F4E7-C4FA-1DFD-BC652EE42C7D}"/>
              </a:ext>
            </a:extLst>
          </p:cNvPr>
          <p:cNvGrpSpPr/>
          <p:nvPr/>
        </p:nvGrpSpPr>
        <p:grpSpPr>
          <a:xfrm>
            <a:off x="4691805" y="193286"/>
            <a:ext cx="3245723" cy="3644532"/>
            <a:chOff x="4638785" y="180743"/>
            <a:chExt cx="3312760" cy="3644532"/>
          </a:xfrm>
        </p:grpSpPr>
        <p:pic>
          <p:nvPicPr>
            <p:cNvPr id="18" name="Afbeelding 17">
              <a:extLst>
                <a:ext uri="{FF2B5EF4-FFF2-40B4-BE49-F238E27FC236}">
                  <a16:creationId xmlns:a16="http://schemas.microsoft.com/office/drawing/2014/main" id="{F4E0E41D-0A74-DAC3-67B1-75C37445C0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409"/>
            <a:stretch/>
          </p:blipFill>
          <p:spPr>
            <a:xfrm rot="861983">
              <a:off x="6375756" y="1145339"/>
              <a:ext cx="1575789" cy="2679936"/>
            </a:xfrm>
            <a:prstGeom prst="rect">
              <a:avLst/>
            </a:prstGeom>
          </p:spPr>
        </p:pic>
        <p:pic>
          <p:nvPicPr>
            <p:cNvPr id="19" name="Afbeelding 18">
              <a:extLst>
                <a:ext uri="{FF2B5EF4-FFF2-40B4-BE49-F238E27FC236}">
                  <a16:creationId xmlns:a16="http://schemas.microsoft.com/office/drawing/2014/main" id="{6DBCEDAC-412D-C365-B30A-BEED6A6B3A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2084"/>
            <a:stretch/>
          </p:blipFill>
          <p:spPr>
            <a:xfrm rot="1982736">
              <a:off x="4638785" y="180743"/>
              <a:ext cx="2052673" cy="3078170"/>
            </a:xfrm>
            <a:prstGeom prst="rect">
              <a:avLst/>
            </a:prstGeom>
          </p:spPr>
        </p:pic>
      </p:grpSp>
      <p:grpSp>
        <p:nvGrpSpPr>
          <p:cNvPr id="51" name="Groep 50">
            <a:extLst>
              <a:ext uri="{FF2B5EF4-FFF2-40B4-BE49-F238E27FC236}">
                <a16:creationId xmlns:a16="http://schemas.microsoft.com/office/drawing/2014/main" id="{CB2A3E0C-5D64-1EBE-342C-787B348D2A1D}"/>
              </a:ext>
            </a:extLst>
          </p:cNvPr>
          <p:cNvGrpSpPr/>
          <p:nvPr/>
        </p:nvGrpSpPr>
        <p:grpSpPr>
          <a:xfrm>
            <a:off x="5324260" y="4157986"/>
            <a:ext cx="2066440" cy="1171972"/>
            <a:chOff x="5324260" y="4157986"/>
            <a:chExt cx="2066440" cy="1171972"/>
          </a:xfrm>
        </p:grpSpPr>
        <p:pic>
          <p:nvPicPr>
            <p:cNvPr id="9" name="Afbeelding 8">
              <a:extLst>
                <a:ext uri="{FF2B5EF4-FFF2-40B4-BE49-F238E27FC236}">
                  <a16:creationId xmlns:a16="http://schemas.microsoft.com/office/drawing/2014/main" id="{2F9BC8E2-D969-6D1B-B367-3C465BC43F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726" b="31063"/>
            <a:stretch/>
          </p:blipFill>
          <p:spPr>
            <a:xfrm>
              <a:off x="5889072" y="4157986"/>
              <a:ext cx="1501628" cy="1171972"/>
            </a:xfrm>
            <a:prstGeom prst="rect">
              <a:avLst/>
            </a:prstGeom>
          </p:spPr>
        </p:pic>
        <p:pic>
          <p:nvPicPr>
            <p:cNvPr id="20" name="Afbeelding 19">
              <a:extLst>
                <a:ext uri="{FF2B5EF4-FFF2-40B4-BE49-F238E27FC236}">
                  <a16:creationId xmlns:a16="http://schemas.microsoft.com/office/drawing/2014/main" id="{5DB73E35-6EAA-A94D-D70F-D448B32CE8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726" r="45669" b="31063"/>
            <a:stretch/>
          </p:blipFill>
          <p:spPr>
            <a:xfrm>
              <a:off x="5324260" y="4157986"/>
              <a:ext cx="578326" cy="1171972"/>
            </a:xfrm>
            <a:prstGeom prst="rect">
              <a:avLst/>
            </a:prstGeom>
          </p:spPr>
        </p:pic>
      </p:grpSp>
      <p:sp>
        <p:nvSpPr>
          <p:cNvPr id="11" name="Rechthoek 10">
            <a:extLst>
              <a:ext uri="{FF2B5EF4-FFF2-40B4-BE49-F238E27FC236}">
                <a16:creationId xmlns:a16="http://schemas.microsoft.com/office/drawing/2014/main" id="{C8B2B1C7-C963-0341-439D-870E382AD5DC}"/>
              </a:ext>
            </a:extLst>
          </p:cNvPr>
          <p:cNvSpPr/>
          <p:nvPr/>
        </p:nvSpPr>
        <p:spPr>
          <a:xfrm>
            <a:off x="5445386" y="3783066"/>
            <a:ext cx="914400" cy="8995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50" name="Groep 49">
            <a:extLst>
              <a:ext uri="{FF2B5EF4-FFF2-40B4-BE49-F238E27FC236}">
                <a16:creationId xmlns:a16="http://schemas.microsoft.com/office/drawing/2014/main" id="{D9081F61-548F-0ACA-B760-70D95601C65F}"/>
              </a:ext>
            </a:extLst>
          </p:cNvPr>
          <p:cNvGrpSpPr/>
          <p:nvPr/>
        </p:nvGrpSpPr>
        <p:grpSpPr>
          <a:xfrm>
            <a:off x="1199092" y="1394674"/>
            <a:ext cx="2081480" cy="2651873"/>
            <a:chOff x="1199092" y="1394674"/>
            <a:chExt cx="2081480" cy="2651873"/>
          </a:xfrm>
        </p:grpSpPr>
        <p:grpSp>
          <p:nvGrpSpPr>
            <p:cNvPr id="31" name="Groep 30">
              <a:extLst>
                <a:ext uri="{FF2B5EF4-FFF2-40B4-BE49-F238E27FC236}">
                  <a16:creationId xmlns:a16="http://schemas.microsoft.com/office/drawing/2014/main" id="{7516E89C-375B-A290-CA0B-86EEFD48841C}"/>
                </a:ext>
              </a:extLst>
            </p:cNvPr>
            <p:cNvGrpSpPr/>
            <p:nvPr/>
          </p:nvGrpSpPr>
          <p:grpSpPr>
            <a:xfrm>
              <a:off x="1199092" y="1394674"/>
              <a:ext cx="2081480" cy="2651873"/>
              <a:chOff x="1199092" y="1394674"/>
              <a:chExt cx="2081480" cy="2651873"/>
            </a:xfrm>
          </p:grpSpPr>
          <p:grpSp>
            <p:nvGrpSpPr>
              <p:cNvPr id="32" name="Groep 31">
                <a:extLst>
                  <a:ext uri="{FF2B5EF4-FFF2-40B4-BE49-F238E27FC236}">
                    <a16:creationId xmlns:a16="http://schemas.microsoft.com/office/drawing/2014/main" id="{2CF7D24D-F17A-2003-A69A-50317768458D}"/>
                  </a:ext>
                </a:extLst>
              </p:cNvPr>
              <p:cNvGrpSpPr/>
              <p:nvPr/>
            </p:nvGrpSpPr>
            <p:grpSpPr>
              <a:xfrm>
                <a:off x="1424424" y="1754328"/>
                <a:ext cx="1856148" cy="2028738"/>
                <a:chOff x="1424424" y="1754328"/>
                <a:chExt cx="1856148" cy="2028738"/>
              </a:xfrm>
            </p:grpSpPr>
            <p:grpSp>
              <p:nvGrpSpPr>
                <p:cNvPr id="36" name="Groep 35">
                  <a:extLst>
                    <a:ext uri="{FF2B5EF4-FFF2-40B4-BE49-F238E27FC236}">
                      <a16:creationId xmlns:a16="http://schemas.microsoft.com/office/drawing/2014/main" id="{56C48184-1737-1EFF-C30B-40A24BFD39E7}"/>
                    </a:ext>
                  </a:extLst>
                </p:cNvPr>
                <p:cNvGrpSpPr/>
                <p:nvPr/>
              </p:nvGrpSpPr>
              <p:grpSpPr>
                <a:xfrm>
                  <a:off x="2668409" y="1769954"/>
                  <a:ext cx="612163" cy="2013112"/>
                  <a:chOff x="2265738" y="2592075"/>
                  <a:chExt cx="612163" cy="2013112"/>
                </a:xfrm>
              </p:grpSpPr>
              <p:pic>
                <p:nvPicPr>
                  <p:cNvPr id="38" name="Afbeelding 37">
                    <a:extLst>
                      <a:ext uri="{FF2B5EF4-FFF2-40B4-BE49-F238E27FC236}">
                        <a16:creationId xmlns:a16="http://schemas.microsoft.com/office/drawing/2014/main" id="{EAF0EB74-AB83-3D6E-EC2D-83555D591E5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54009" r="31558"/>
                  <a:stretch/>
                </p:blipFill>
                <p:spPr>
                  <a:xfrm>
                    <a:off x="2265738" y="2625391"/>
                    <a:ext cx="301439" cy="1607217"/>
                  </a:xfrm>
                  <a:prstGeom prst="rect">
                    <a:avLst/>
                  </a:prstGeom>
                </p:spPr>
              </p:pic>
              <p:pic>
                <p:nvPicPr>
                  <p:cNvPr id="39" name="Picture 14" descr="http://images.blog-u.net/wp-content/uploads/original/2011_02/methanol-formula.png">
                    <a:extLst>
                      <a:ext uri="{FF2B5EF4-FFF2-40B4-BE49-F238E27FC236}">
                        <a16:creationId xmlns:a16="http://schemas.microsoft.com/office/drawing/2014/main" id="{EA08CBFE-A5C5-3CF0-4103-FBCC137F5007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6" cstate="print"/>
                  <a:srcRect l="71939" t="-9049" r="16410" b="-13469"/>
                  <a:stretch/>
                </p:blipFill>
                <p:spPr bwMode="auto">
                  <a:xfrm>
                    <a:off x="2626206" y="2592075"/>
                    <a:ext cx="251695" cy="2013112"/>
                  </a:xfrm>
                  <a:prstGeom prst="rect">
                    <a:avLst/>
                  </a:prstGeom>
                  <a:noFill/>
                </p:spPr>
              </p:pic>
            </p:grpSp>
            <p:pic>
              <p:nvPicPr>
                <p:cNvPr id="37" name="Picture 14" descr="http://images.blog-u.net/wp-content/uploads/original/2011_02/methanol-formula.png">
                  <a:extLst>
                    <a:ext uri="{FF2B5EF4-FFF2-40B4-BE49-F238E27FC236}">
                      <a16:creationId xmlns:a16="http://schemas.microsoft.com/office/drawing/2014/main" id="{6808DA1A-5CC5-987D-F749-64ACE3B73F3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6" cstate="print"/>
                <a:srcRect l="400" t="-9049" r="44747" b="-13469"/>
                <a:stretch/>
              </p:blipFill>
              <p:spPr bwMode="auto">
                <a:xfrm>
                  <a:off x="1424424" y="1754328"/>
                  <a:ext cx="1184956" cy="2013112"/>
                </a:xfrm>
                <a:prstGeom prst="rect">
                  <a:avLst/>
                </a:prstGeom>
                <a:noFill/>
              </p:spPr>
            </p:pic>
          </p:grpSp>
          <p:sp>
            <p:nvSpPr>
              <p:cNvPr id="33" name="Rechthoek 32">
                <a:extLst>
                  <a:ext uri="{FF2B5EF4-FFF2-40B4-BE49-F238E27FC236}">
                    <a16:creationId xmlns:a16="http://schemas.microsoft.com/office/drawing/2014/main" id="{F74D4504-AE98-63C8-4A39-7980A2FAB5B6}"/>
                  </a:ext>
                </a:extLst>
              </p:cNvPr>
              <p:cNvSpPr/>
              <p:nvPr/>
            </p:nvSpPr>
            <p:spPr>
              <a:xfrm>
                <a:off x="1921079" y="1394674"/>
                <a:ext cx="604979" cy="914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4" name="Rechthoek 33">
                <a:extLst>
                  <a:ext uri="{FF2B5EF4-FFF2-40B4-BE49-F238E27FC236}">
                    <a16:creationId xmlns:a16="http://schemas.microsoft.com/office/drawing/2014/main" id="{C5737C7B-F604-5A0B-F786-BE958E79A550}"/>
                  </a:ext>
                </a:extLst>
              </p:cNvPr>
              <p:cNvSpPr/>
              <p:nvPr/>
            </p:nvSpPr>
            <p:spPr>
              <a:xfrm>
                <a:off x="1199092" y="2058802"/>
                <a:ext cx="604979" cy="914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5" name="Rechthoek 34">
                <a:extLst>
                  <a:ext uri="{FF2B5EF4-FFF2-40B4-BE49-F238E27FC236}">
                    <a16:creationId xmlns:a16="http://schemas.microsoft.com/office/drawing/2014/main" id="{B5D1C17A-2722-A546-0D8D-AD8E4CCC42C7}"/>
                  </a:ext>
                </a:extLst>
              </p:cNvPr>
              <p:cNvSpPr/>
              <p:nvPr/>
            </p:nvSpPr>
            <p:spPr>
              <a:xfrm>
                <a:off x="1484852" y="3132147"/>
                <a:ext cx="1088132" cy="914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pic>
          <p:nvPicPr>
            <p:cNvPr id="49" name="Picture 14" descr="http://images.blog-u.net/wp-content/uploads/original/2011_02/methanol-formula.png">
              <a:extLst>
                <a:ext uri="{FF2B5EF4-FFF2-40B4-BE49-F238E27FC236}">
                  <a16:creationId xmlns:a16="http://schemas.microsoft.com/office/drawing/2014/main" id="{86AEAE57-4487-57CE-D4A9-3F80C90F3D0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/>
            <a:srcRect l="17086" t="23762" r="44748" b="26146"/>
            <a:stretch/>
          </p:blipFill>
          <p:spPr bwMode="auto">
            <a:xfrm>
              <a:off x="1221583" y="2309074"/>
              <a:ext cx="824488" cy="823073"/>
            </a:xfrm>
            <a:prstGeom prst="rect">
              <a:avLst/>
            </a:prstGeom>
            <a:noFill/>
          </p:spPr>
        </p:pic>
      </p:grpSp>
      <p:sp>
        <p:nvSpPr>
          <p:cNvPr id="52" name="Tekstvak 51">
            <a:extLst>
              <a:ext uri="{FF2B5EF4-FFF2-40B4-BE49-F238E27FC236}">
                <a16:creationId xmlns:a16="http://schemas.microsoft.com/office/drawing/2014/main" id="{BF15901A-1315-1E76-7014-F61FC7B4953C}"/>
              </a:ext>
            </a:extLst>
          </p:cNvPr>
          <p:cNvSpPr txBox="1"/>
          <p:nvPr/>
        </p:nvSpPr>
        <p:spPr>
          <a:xfrm>
            <a:off x="1728000" y="4684404"/>
            <a:ext cx="28858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solidFill>
                  <a:srgbClr val="FF0000"/>
                </a:solidFill>
              </a:rPr>
              <a:t>propanal</a:t>
            </a:r>
          </a:p>
        </p:txBody>
      </p:sp>
    </p:spTree>
    <p:extLst>
      <p:ext uri="{BB962C8B-B14F-4D97-AF65-F5344CB8AC3E}">
        <p14:creationId xmlns:p14="http://schemas.microsoft.com/office/powerpoint/2010/main" val="4150733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>
            <a:extLst>
              <a:ext uri="{FF2B5EF4-FFF2-40B4-BE49-F238E27FC236}">
                <a16:creationId xmlns:a16="http://schemas.microsoft.com/office/drawing/2014/main" id="{00988ABC-6DC1-24B3-5124-98DA0930601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553" b="15326"/>
          <a:stretch/>
        </p:blipFill>
        <p:spPr>
          <a:xfrm rot="1786528">
            <a:off x="4146048" y="69452"/>
            <a:ext cx="2080509" cy="2427615"/>
          </a:xfrm>
          <a:prstGeom prst="rect">
            <a:avLst/>
          </a:prstGeom>
        </p:spPr>
      </p:pic>
      <p:sp>
        <p:nvSpPr>
          <p:cNvPr id="37" name="Rechthoek 36">
            <a:extLst>
              <a:ext uri="{FF2B5EF4-FFF2-40B4-BE49-F238E27FC236}">
                <a16:creationId xmlns:a16="http://schemas.microsoft.com/office/drawing/2014/main" id="{36763084-9A92-2BA9-D876-B3E57FC15BCE}"/>
              </a:ext>
            </a:extLst>
          </p:cNvPr>
          <p:cNvSpPr/>
          <p:nvPr/>
        </p:nvSpPr>
        <p:spPr>
          <a:xfrm>
            <a:off x="4742623" y="2149678"/>
            <a:ext cx="1707585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FCC5A9A2-180D-3C0A-E0B4-5A1616B159AA}"/>
              </a:ext>
            </a:extLst>
          </p:cNvPr>
          <p:cNvSpPr txBox="1"/>
          <p:nvPr/>
        </p:nvSpPr>
        <p:spPr>
          <a:xfrm>
            <a:off x="1921080" y="4682607"/>
            <a:ext cx="28858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err="1">
                <a:solidFill>
                  <a:srgbClr val="FF0000"/>
                </a:solidFill>
              </a:rPr>
              <a:t>butanal</a:t>
            </a:r>
            <a:endParaRPr lang="nl-NL" sz="2800" dirty="0">
              <a:solidFill>
                <a:srgbClr val="FF0000"/>
              </a:solidFill>
            </a:endParaRPr>
          </a:p>
        </p:txBody>
      </p:sp>
      <p:grpSp>
        <p:nvGrpSpPr>
          <p:cNvPr id="25" name="Groep 24">
            <a:extLst>
              <a:ext uri="{FF2B5EF4-FFF2-40B4-BE49-F238E27FC236}">
                <a16:creationId xmlns:a16="http://schemas.microsoft.com/office/drawing/2014/main" id="{04E53ACE-5898-7127-27E9-9A800E71B276}"/>
              </a:ext>
            </a:extLst>
          </p:cNvPr>
          <p:cNvGrpSpPr/>
          <p:nvPr/>
        </p:nvGrpSpPr>
        <p:grpSpPr>
          <a:xfrm>
            <a:off x="635783" y="1394674"/>
            <a:ext cx="2665110" cy="2651873"/>
            <a:chOff x="635783" y="1394674"/>
            <a:chExt cx="2665110" cy="2651873"/>
          </a:xfrm>
        </p:grpSpPr>
        <p:grpSp>
          <p:nvGrpSpPr>
            <p:cNvPr id="13" name="Groep 12">
              <a:extLst>
                <a:ext uri="{FF2B5EF4-FFF2-40B4-BE49-F238E27FC236}">
                  <a16:creationId xmlns:a16="http://schemas.microsoft.com/office/drawing/2014/main" id="{5B8F4E91-D281-A4DC-B9AB-8199562222B2}"/>
                </a:ext>
              </a:extLst>
            </p:cNvPr>
            <p:cNvGrpSpPr/>
            <p:nvPr/>
          </p:nvGrpSpPr>
          <p:grpSpPr>
            <a:xfrm>
              <a:off x="1199092" y="1394674"/>
              <a:ext cx="2101801" cy="2651873"/>
              <a:chOff x="1199092" y="1394674"/>
              <a:chExt cx="2101801" cy="2651873"/>
            </a:xfrm>
          </p:grpSpPr>
          <p:grpSp>
            <p:nvGrpSpPr>
              <p:cNvPr id="14" name="Groep 13">
                <a:extLst>
                  <a:ext uri="{FF2B5EF4-FFF2-40B4-BE49-F238E27FC236}">
                    <a16:creationId xmlns:a16="http://schemas.microsoft.com/office/drawing/2014/main" id="{A3E70240-0315-E0A9-DED0-A2BBA2ABF5FD}"/>
                  </a:ext>
                </a:extLst>
              </p:cNvPr>
              <p:cNvGrpSpPr/>
              <p:nvPr/>
            </p:nvGrpSpPr>
            <p:grpSpPr>
              <a:xfrm>
                <a:off x="1199092" y="1394674"/>
                <a:ext cx="2101801" cy="2651873"/>
                <a:chOff x="1199092" y="1394674"/>
                <a:chExt cx="2101801" cy="2651873"/>
              </a:xfrm>
            </p:grpSpPr>
            <p:grpSp>
              <p:nvGrpSpPr>
                <p:cNvPr id="16" name="Groep 15">
                  <a:extLst>
                    <a:ext uri="{FF2B5EF4-FFF2-40B4-BE49-F238E27FC236}">
                      <a16:creationId xmlns:a16="http://schemas.microsoft.com/office/drawing/2014/main" id="{56E89B02-0EC1-37A5-91FA-B41176C8F2BC}"/>
                    </a:ext>
                  </a:extLst>
                </p:cNvPr>
                <p:cNvGrpSpPr/>
                <p:nvPr/>
              </p:nvGrpSpPr>
              <p:grpSpPr>
                <a:xfrm>
                  <a:off x="1424424" y="1754328"/>
                  <a:ext cx="1876469" cy="2028738"/>
                  <a:chOff x="1424424" y="1754328"/>
                  <a:chExt cx="1876469" cy="2028738"/>
                </a:xfrm>
              </p:grpSpPr>
              <p:grpSp>
                <p:nvGrpSpPr>
                  <p:cNvPr id="20" name="Groep 19">
                    <a:extLst>
                      <a:ext uri="{FF2B5EF4-FFF2-40B4-BE49-F238E27FC236}">
                        <a16:creationId xmlns:a16="http://schemas.microsoft.com/office/drawing/2014/main" id="{C03E00E7-6CC8-9487-1BC1-CCD3A9CCF8D3}"/>
                      </a:ext>
                    </a:extLst>
                  </p:cNvPr>
                  <p:cNvGrpSpPr/>
                  <p:nvPr/>
                </p:nvGrpSpPr>
                <p:grpSpPr>
                  <a:xfrm>
                    <a:off x="2668409" y="1769954"/>
                    <a:ext cx="632484" cy="2013112"/>
                    <a:chOff x="2265738" y="2592075"/>
                    <a:chExt cx="632484" cy="2013112"/>
                  </a:xfrm>
                </p:grpSpPr>
                <p:pic>
                  <p:nvPicPr>
                    <p:cNvPr id="22" name="Afbeelding 21">
                      <a:extLst>
                        <a:ext uri="{FF2B5EF4-FFF2-40B4-BE49-F238E27FC236}">
                          <a16:creationId xmlns:a16="http://schemas.microsoft.com/office/drawing/2014/main" id="{80EF4078-CF40-02A6-C54F-B089A1DDB3F4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54009" r="31558"/>
                    <a:stretch/>
                  </p:blipFill>
                  <p:spPr>
                    <a:xfrm>
                      <a:off x="2265738" y="2625391"/>
                      <a:ext cx="301439" cy="1607217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3" name="Picture 14" descr="http://images.blog-u.net/wp-content/uploads/original/2011_02/methanol-formula.png">
                      <a:extLst>
                        <a:ext uri="{FF2B5EF4-FFF2-40B4-BE49-F238E27FC236}">
                          <a16:creationId xmlns:a16="http://schemas.microsoft.com/office/drawing/2014/main" id="{1CE82FEC-488C-E160-CC64-A625182B0592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 rotWithShape="1">
                    <a:blip r:embed="rId4" cstate="print"/>
                    <a:srcRect l="71939" t="-9049" r="15469" b="-13469"/>
                    <a:stretch/>
                  </p:blipFill>
                  <p:spPr bwMode="auto">
                    <a:xfrm>
                      <a:off x="2626206" y="2592075"/>
                      <a:ext cx="272016" cy="2013112"/>
                    </a:xfrm>
                    <a:prstGeom prst="rect">
                      <a:avLst/>
                    </a:prstGeom>
                    <a:noFill/>
                  </p:spPr>
                </p:pic>
              </p:grpSp>
              <p:pic>
                <p:nvPicPr>
                  <p:cNvPr id="21" name="Picture 14" descr="http://images.blog-u.net/wp-content/uploads/original/2011_02/methanol-formula.png">
                    <a:extLst>
                      <a:ext uri="{FF2B5EF4-FFF2-40B4-BE49-F238E27FC236}">
                        <a16:creationId xmlns:a16="http://schemas.microsoft.com/office/drawing/2014/main" id="{41C69F0C-6200-DEAD-B560-AD1CC683D34D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4" cstate="print"/>
                  <a:srcRect l="400" t="-9049" r="44747" b="-13469"/>
                  <a:stretch/>
                </p:blipFill>
                <p:spPr bwMode="auto">
                  <a:xfrm>
                    <a:off x="1424424" y="1754328"/>
                    <a:ext cx="1184956" cy="2013112"/>
                  </a:xfrm>
                  <a:prstGeom prst="rect">
                    <a:avLst/>
                  </a:prstGeom>
                  <a:noFill/>
                </p:spPr>
              </p:pic>
            </p:grpSp>
            <p:sp>
              <p:nvSpPr>
                <p:cNvPr id="17" name="Rechthoek 16">
                  <a:extLst>
                    <a:ext uri="{FF2B5EF4-FFF2-40B4-BE49-F238E27FC236}">
                      <a16:creationId xmlns:a16="http://schemas.microsoft.com/office/drawing/2014/main" id="{464B126E-900A-F427-0AE0-6F9E1C2788AB}"/>
                    </a:ext>
                  </a:extLst>
                </p:cNvPr>
                <p:cNvSpPr/>
                <p:nvPr/>
              </p:nvSpPr>
              <p:spPr>
                <a:xfrm>
                  <a:off x="1921079" y="1394674"/>
                  <a:ext cx="604979" cy="9144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18" name="Rechthoek 17">
                  <a:extLst>
                    <a:ext uri="{FF2B5EF4-FFF2-40B4-BE49-F238E27FC236}">
                      <a16:creationId xmlns:a16="http://schemas.microsoft.com/office/drawing/2014/main" id="{32A9B14C-9A1A-9675-C267-DCCD09B27154}"/>
                    </a:ext>
                  </a:extLst>
                </p:cNvPr>
                <p:cNvSpPr/>
                <p:nvPr/>
              </p:nvSpPr>
              <p:spPr>
                <a:xfrm>
                  <a:off x="1199092" y="2058802"/>
                  <a:ext cx="604979" cy="9144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19" name="Rechthoek 18">
                  <a:extLst>
                    <a:ext uri="{FF2B5EF4-FFF2-40B4-BE49-F238E27FC236}">
                      <a16:creationId xmlns:a16="http://schemas.microsoft.com/office/drawing/2014/main" id="{D4F1B8E6-BED3-C391-B7BA-B71811705B1C}"/>
                    </a:ext>
                  </a:extLst>
                </p:cNvPr>
                <p:cNvSpPr/>
                <p:nvPr/>
              </p:nvSpPr>
              <p:spPr>
                <a:xfrm>
                  <a:off x="1484852" y="3132147"/>
                  <a:ext cx="1088132" cy="9144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30" name="Rechthoek 29">
                  <a:extLst>
                    <a:ext uri="{FF2B5EF4-FFF2-40B4-BE49-F238E27FC236}">
                      <a16:creationId xmlns:a16="http://schemas.microsoft.com/office/drawing/2014/main" id="{445DD11B-8773-4133-664C-B07F3CEA442D}"/>
                    </a:ext>
                  </a:extLst>
                </p:cNvPr>
                <p:cNvSpPr/>
                <p:nvPr/>
              </p:nvSpPr>
              <p:spPr>
                <a:xfrm>
                  <a:off x="1502005" y="3132146"/>
                  <a:ext cx="1088132" cy="9144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</p:grpSp>
          <p:pic>
            <p:nvPicPr>
              <p:cNvPr id="15" name="Picture 14" descr="http://images.blog-u.net/wp-content/uploads/original/2011_02/methanol-formula.png">
                <a:extLst>
                  <a:ext uri="{FF2B5EF4-FFF2-40B4-BE49-F238E27FC236}">
                    <a16:creationId xmlns:a16="http://schemas.microsoft.com/office/drawing/2014/main" id="{8B43AEDB-7746-F22F-F866-0D1F8B8C888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print"/>
              <a:srcRect l="17086" t="23762" r="44748" b="26146"/>
              <a:stretch/>
            </p:blipFill>
            <p:spPr bwMode="auto">
              <a:xfrm>
                <a:off x="1221583" y="2309074"/>
                <a:ext cx="824488" cy="823073"/>
              </a:xfrm>
              <a:prstGeom prst="rect">
                <a:avLst/>
              </a:prstGeom>
              <a:noFill/>
            </p:spPr>
          </p:pic>
        </p:grpSp>
        <p:pic>
          <p:nvPicPr>
            <p:cNvPr id="24" name="Picture 14" descr="http://images.blog-u.net/wp-content/uploads/original/2011_02/methanol-formula.png">
              <a:extLst>
                <a:ext uri="{FF2B5EF4-FFF2-40B4-BE49-F238E27FC236}">
                  <a16:creationId xmlns:a16="http://schemas.microsoft.com/office/drawing/2014/main" id="{0424B84D-8CD8-808E-D8D2-A8B9B5FD927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/>
            <a:srcRect l="17086" t="23762" r="44748" b="26146"/>
            <a:stretch/>
          </p:blipFill>
          <p:spPr bwMode="auto">
            <a:xfrm>
              <a:off x="635783" y="2309073"/>
              <a:ext cx="824488" cy="823073"/>
            </a:xfrm>
            <a:prstGeom prst="rect">
              <a:avLst/>
            </a:prstGeom>
            <a:noFill/>
          </p:spPr>
        </p:pic>
      </p:grpSp>
      <p:grpSp>
        <p:nvGrpSpPr>
          <p:cNvPr id="33" name="Groep 32">
            <a:extLst>
              <a:ext uri="{FF2B5EF4-FFF2-40B4-BE49-F238E27FC236}">
                <a16:creationId xmlns:a16="http://schemas.microsoft.com/office/drawing/2014/main" id="{590AEDE7-3372-7CF7-600C-F0D18FE35A81}"/>
              </a:ext>
            </a:extLst>
          </p:cNvPr>
          <p:cNvGrpSpPr/>
          <p:nvPr/>
        </p:nvGrpSpPr>
        <p:grpSpPr>
          <a:xfrm>
            <a:off x="4765957" y="3767440"/>
            <a:ext cx="2624743" cy="1562518"/>
            <a:chOff x="4765957" y="3767440"/>
            <a:chExt cx="2624743" cy="1562518"/>
          </a:xfrm>
        </p:grpSpPr>
        <p:grpSp>
          <p:nvGrpSpPr>
            <p:cNvPr id="26" name="Groep 25">
              <a:extLst>
                <a:ext uri="{FF2B5EF4-FFF2-40B4-BE49-F238E27FC236}">
                  <a16:creationId xmlns:a16="http://schemas.microsoft.com/office/drawing/2014/main" id="{0262F1D8-669A-0F53-5A0A-E657BE50EC91}"/>
                </a:ext>
              </a:extLst>
            </p:cNvPr>
            <p:cNvGrpSpPr/>
            <p:nvPr/>
          </p:nvGrpSpPr>
          <p:grpSpPr>
            <a:xfrm>
              <a:off x="5324260" y="4157986"/>
              <a:ext cx="2066440" cy="1171972"/>
              <a:chOff x="5324260" y="4157986"/>
              <a:chExt cx="2066440" cy="1171972"/>
            </a:xfrm>
          </p:grpSpPr>
          <p:pic>
            <p:nvPicPr>
              <p:cNvPr id="27" name="Afbeelding 26">
                <a:extLst>
                  <a:ext uri="{FF2B5EF4-FFF2-40B4-BE49-F238E27FC236}">
                    <a16:creationId xmlns:a16="http://schemas.microsoft.com/office/drawing/2014/main" id="{C47E947A-C146-C1DF-9EAD-70F891406FF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726" b="31063"/>
              <a:stretch/>
            </p:blipFill>
            <p:spPr>
              <a:xfrm>
                <a:off x="5889072" y="4157986"/>
                <a:ext cx="1501628" cy="1171972"/>
              </a:xfrm>
              <a:prstGeom prst="rect">
                <a:avLst/>
              </a:prstGeom>
            </p:spPr>
          </p:pic>
          <p:pic>
            <p:nvPicPr>
              <p:cNvPr id="28" name="Afbeelding 27">
                <a:extLst>
                  <a:ext uri="{FF2B5EF4-FFF2-40B4-BE49-F238E27FC236}">
                    <a16:creationId xmlns:a16="http://schemas.microsoft.com/office/drawing/2014/main" id="{D9BBD0BA-721E-5BDE-EFFC-3761565FE84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726" r="45669" b="31063"/>
              <a:stretch/>
            </p:blipFill>
            <p:spPr>
              <a:xfrm>
                <a:off x="5324260" y="4157986"/>
                <a:ext cx="578326" cy="1171972"/>
              </a:xfrm>
              <a:prstGeom prst="rect">
                <a:avLst/>
              </a:prstGeom>
            </p:spPr>
          </p:pic>
        </p:grpSp>
        <p:pic>
          <p:nvPicPr>
            <p:cNvPr id="29" name="Afbeelding 28">
              <a:extLst>
                <a:ext uri="{FF2B5EF4-FFF2-40B4-BE49-F238E27FC236}">
                  <a16:creationId xmlns:a16="http://schemas.microsoft.com/office/drawing/2014/main" id="{A1D33A8E-40E0-DD50-473F-E27288AA2D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726" r="45669" b="31063"/>
            <a:stretch/>
          </p:blipFill>
          <p:spPr>
            <a:xfrm>
              <a:off x="4772100" y="4157986"/>
              <a:ext cx="578326" cy="1171972"/>
            </a:xfrm>
            <a:prstGeom prst="rect">
              <a:avLst/>
            </a:prstGeom>
          </p:spPr>
        </p:pic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ED3B610E-99A2-1C47-76A9-F53DA0BF8D08}"/>
                </a:ext>
              </a:extLst>
            </p:cNvPr>
            <p:cNvSpPr/>
            <p:nvPr/>
          </p:nvSpPr>
          <p:spPr>
            <a:xfrm>
              <a:off x="4765957" y="3767440"/>
              <a:ext cx="1707585" cy="91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pic>
        <p:nvPicPr>
          <p:cNvPr id="35" name="Afbeelding 34">
            <a:extLst>
              <a:ext uri="{FF2B5EF4-FFF2-40B4-BE49-F238E27FC236}">
                <a16:creationId xmlns:a16="http://schemas.microsoft.com/office/drawing/2014/main" id="{8D52A4A0-64AA-8D0C-493C-917FB76BC23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09"/>
          <a:stretch/>
        </p:blipFill>
        <p:spPr>
          <a:xfrm rot="861983">
            <a:off x="6393627" y="1157882"/>
            <a:ext cx="1543901" cy="2679936"/>
          </a:xfrm>
          <a:prstGeom prst="rect">
            <a:avLst/>
          </a:prstGeom>
        </p:spPr>
      </p:pic>
      <p:sp>
        <p:nvSpPr>
          <p:cNvPr id="39" name="Rechthoek 38">
            <a:extLst>
              <a:ext uri="{FF2B5EF4-FFF2-40B4-BE49-F238E27FC236}">
                <a16:creationId xmlns:a16="http://schemas.microsoft.com/office/drawing/2014/main" id="{AEF3F72C-871A-1051-BCE4-04CE1A79B6F4}"/>
              </a:ext>
            </a:extLst>
          </p:cNvPr>
          <p:cNvSpPr/>
          <p:nvPr/>
        </p:nvSpPr>
        <p:spPr>
          <a:xfrm rot="20974487">
            <a:off x="5303524" y="1767991"/>
            <a:ext cx="914400" cy="3612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8" name="Afbeelding 37">
            <a:extLst>
              <a:ext uri="{FF2B5EF4-FFF2-40B4-BE49-F238E27FC236}">
                <a16:creationId xmlns:a16="http://schemas.microsoft.com/office/drawing/2014/main" id="{AC403402-BC3F-9E6E-7241-2DFFC43CE5B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07" t="43618" r="42084" b="-1"/>
          <a:stretch/>
        </p:blipFill>
        <p:spPr>
          <a:xfrm rot="1982736">
            <a:off x="5025600" y="1633131"/>
            <a:ext cx="1239997" cy="1735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010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>
            <a:extLst>
              <a:ext uri="{FF2B5EF4-FFF2-40B4-BE49-F238E27FC236}">
                <a16:creationId xmlns:a16="http://schemas.microsoft.com/office/drawing/2014/main" id="{FCC5A9A2-180D-3C0A-E0B4-5A1616B159AA}"/>
              </a:ext>
            </a:extLst>
          </p:cNvPr>
          <p:cNvSpPr txBox="1"/>
          <p:nvPr/>
        </p:nvSpPr>
        <p:spPr>
          <a:xfrm>
            <a:off x="1921080" y="4682607"/>
            <a:ext cx="214758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err="1"/>
              <a:t>butanal</a:t>
            </a:r>
            <a:endParaRPr lang="nl-NL" sz="2800" dirty="0"/>
          </a:p>
          <a:p>
            <a:endParaRPr lang="nl-NL" sz="2800" dirty="0">
              <a:solidFill>
                <a:srgbClr val="FF0000"/>
              </a:solidFill>
            </a:endParaRPr>
          </a:p>
          <a:p>
            <a:endParaRPr lang="nl-NL" sz="2800" dirty="0">
              <a:solidFill>
                <a:srgbClr val="FF0000"/>
              </a:solidFill>
            </a:endParaRPr>
          </a:p>
        </p:txBody>
      </p:sp>
      <p:grpSp>
        <p:nvGrpSpPr>
          <p:cNvPr id="25" name="Groep 24">
            <a:extLst>
              <a:ext uri="{FF2B5EF4-FFF2-40B4-BE49-F238E27FC236}">
                <a16:creationId xmlns:a16="http://schemas.microsoft.com/office/drawing/2014/main" id="{04E53ACE-5898-7127-27E9-9A800E71B276}"/>
              </a:ext>
            </a:extLst>
          </p:cNvPr>
          <p:cNvGrpSpPr/>
          <p:nvPr/>
        </p:nvGrpSpPr>
        <p:grpSpPr>
          <a:xfrm>
            <a:off x="635783" y="1394674"/>
            <a:ext cx="2665110" cy="2651873"/>
            <a:chOff x="635783" y="1394674"/>
            <a:chExt cx="2665110" cy="2651873"/>
          </a:xfrm>
        </p:grpSpPr>
        <p:grpSp>
          <p:nvGrpSpPr>
            <p:cNvPr id="13" name="Groep 12">
              <a:extLst>
                <a:ext uri="{FF2B5EF4-FFF2-40B4-BE49-F238E27FC236}">
                  <a16:creationId xmlns:a16="http://schemas.microsoft.com/office/drawing/2014/main" id="{5B8F4E91-D281-A4DC-B9AB-8199562222B2}"/>
                </a:ext>
              </a:extLst>
            </p:cNvPr>
            <p:cNvGrpSpPr/>
            <p:nvPr/>
          </p:nvGrpSpPr>
          <p:grpSpPr>
            <a:xfrm>
              <a:off x="1199092" y="1394674"/>
              <a:ext cx="2101801" cy="2651873"/>
              <a:chOff x="1199092" y="1394674"/>
              <a:chExt cx="2101801" cy="2651873"/>
            </a:xfrm>
          </p:grpSpPr>
          <p:grpSp>
            <p:nvGrpSpPr>
              <p:cNvPr id="14" name="Groep 13">
                <a:extLst>
                  <a:ext uri="{FF2B5EF4-FFF2-40B4-BE49-F238E27FC236}">
                    <a16:creationId xmlns:a16="http://schemas.microsoft.com/office/drawing/2014/main" id="{A3E70240-0315-E0A9-DED0-A2BBA2ABF5FD}"/>
                  </a:ext>
                </a:extLst>
              </p:cNvPr>
              <p:cNvGrpSpPr/>
              <p:nvPr/>
            </p:nvGrpSpPr>
            <p:grpSpPr>
              <a:xfrm>
                <a:off x="1199092" y="1394674"/>
                <a:ext cx="2101801" cy="2651873"/>
                <a:chOff x="1199092" y="1394674"/>
                <a:chExt cx="2101801" cy="2651873"/>
              </a:xfrm>
            </p:grpSpPr>
            <p:grpSp>
              <p:nvGrpSpPr>
                <p:cNvPr id="16" name="Groep 15">
                  <a:extLst>
                    <a:ext uri="{FF2B5EF4-FFF2-40B4-BE49-F238E27FC236}">
                      <a16:creationId xmlns:a16="http://schemas.microsoft.com/office/drawing/2014/main" id="{56E89B02-0EC1-37A5-91FA-B41176C8F2BC}"/>
                    </a:ext>
                  </a:extLst>
                </p:cNvPr>
                <p:cNvGrpSpPr/>
                <p:nvPr/>
              </p:nvGrpSpPr>
              <p:grpSpPr>
                <a:xfrm>
                  <a:off x="1424424" y="1754328"/>
                  <a:ext cx="1876469" cy="2028738"/>
                  <a:chOff x="1424424" y="1754328"/>
                  <a:chExt cx="1876469" cy="2028738"/>
                </a:xfrm>
              </p:grpSpPr>
              <p:grpSp>
                <p:nvGrpSpPr>
                  <p:cNvPr id="20" name="Groep 19">
                    <a:extLst>
                      <a:ext uri="{FF2B5EF4-FFF2-40B4-BE49-F238E27FC236}">
                        <a16:creationId xmlns:a16="http://schemas.microsoft.com/office/drawing/2014/main" id="{C03E00E7-6CC8-9487-1BC1-CCD3A9CCF8D3}"/>
                      </a:ext>
                    </a:extLst>
                  </p:cNvPr>
                  <p:cNvGrpSpPr/>
                  <p:nvPr/>
                </p:nvGrpSpPr>
                <p:grpSpPr>
                  <a:xfrm>
                    <a:off x="2668409" y="1769954"/>
                    <a:ext cx="632484" cy="2013112"/>
                    <a:chOff x="2265738" y="2592075"/>
                    <a:chExt cx="632484" cy="2013112"/>
                  </a:xfrm>
                </p:grpSpPr>
                <p:pic>
                  <p:nvPicPr>
                    <p:cNvPr id="22" name="Afbeelding 21">
                      <a:extLst>
                        <a:ext uri="{FF2B5EF4-FFF2-40B4-BE49-F238E27FC236}">
                          <a16:creationId xmlns:a16="http://schemas.microsoft.com/office/drawing/2014/main" id="{80EF4078-CF40-02A6-C54F-B089A1DDB3F4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54009" r="31558"/>
                    <a:stretch/>
                  </p:blipFill>
                  <p:spPr>
                    <a:xfrm>
                      <a:off x="2265738" y="2625391"/>
                      <a:ext cx="301439" cy="1607217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3" name="Picture 14" descr="http://images.blog-u.net/wp-content/uploads/original/2011_02/methanol-formula.png">
                      <a:extLst>
                        <a:ext uri="{FF2B5EF4-FFF2-40B4-BE49-F238E27FC236}">
                          <a16:creationId xmlns:a16="http://schemas.microsoft.com/office/drawing/2014/main" id="{1CE82FEC-488C-E160-CC64-A625182B0592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 rotWithShape="1">
                    <a:blip r:embed="rId3" cstate="print"/>
                    <a:srcRect l="71939" t="-9049" r="15469" b="-13469"/>
                    <a:stretch/>
                  </p:blipFill>
                  <p:spPr bwMode="auto">
                    <a:xfrm>
                      <a:off x="2626206" y="2592075"/>
                      <a:ext cx="272016" cy="2013112"/>
                    </a:xfrm>
                    <a:prstGeom prst="rect">
                      <a:avLst/>
                    </a:prstGeom>
                    <a:noFill/>
                  </p:spPr>
                </p:pic>
              </p:grpSp>
              <p:pic>
                <p:nvPicPr>
                  <p:cNvPr id="21" name="Picture 14" descr="http://images.blog-u.net/wp-content/uploads/original/2011_02/methanol-formula.png">
                    <a:extLst>
                      <a:ext uri="{FF2B5EF4-FFF2-40B4-BE49-F238E27FC236}">
                        <a16:creationId xmlns:a16="http://schemas.microsoft.com/office/drawing/2014/main" id="{41C69F0C-6200-DEAD-B560-AD1CC683D34D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3" cstate="print"/>
                  <a:srcRect l="400" t="-9049" r="44747" b="-13469"/>
                  <a:stretch/>
                </p:blipFill>
                <p:spPr bwMode="auto">
                  <a:xfrm>
                    <a:off x="1424424" y="1754328"/>
                    <a:ext cx="1184956" cy="2013112"/>
                  </a:xfrm>
                  <a:prstGeom prst="rect">
                    <a:avLst/>
                  </a:prstGeom>
                  <a:noFill/>
                </p:spPr>
              </p:pic>
            </p:grpSp>
            <p:sp>
              <p:nvSpPr>
                <p:cNvPr id="17" name="Rechthoek 16">
                  <a:extLst>
                    <a:ext uri="{FF2B5EF4-FFF2-40B4-BE49-F238E27FC236}">
                      <a16:creationId xmlns:a16="http://schemas.microsoft.com/office/drawing/2014/main" id="{464B126E-900A-F427-0AE0-6F9E1C2788AB}"/>
                    </a:ext>
                  </a:extLst>
                </p:cNvPr>
                <p:cNvSpPr/>
                <p:nvPr/>
              </p:nvSpPr>
              <p:spPr>
                <a:xfrm>
                  <a:off x="1921079" y="1394674"/>
                  <a:ext cx="604979" cy="9144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18" name="Rechthoek 17">
                  <a:extLst>
                    <a:ext uri="{FF2B5EF4-FFF2-40B4-BE49-F238E27FC236}">
                      <a16:creationId xmlns:a16="http://schemas.microsoft.com/office/drawing/2014/main" id="{32A9B14C-9A1A-9675-C267-DCCD09B27154}"/>
                    </a:ext>
                  </a:extLst>
                </p:cNvPr>
                <p:cNvSpPr/>
                <p:nvPr/>
              </p:nvSpPr>
              <p:spPr>
                <a:xfrm>
                  <a:off x="1199092" y="2058802"/>
                  <a:ext cx="604979" cy="9144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19" name="Rechthoek 18">
                  <a:extLst>
                    <a:ext uri="{FF2B5EF4-FFF2-40B4-BE49-F238E27FC236}">
                      <a16:creationId xmlns:a16="http://schemas.microsoft.com/office/drawing/2014/main" id="{D4F1B8E6-BED3-C391-B7BA-B71811705B1C}"/>
                    </a:ext>
                  </a:extLst>
                </p:cNvPr>
                <p:cNvSpPr/>
                <p:nvPr/>
              </p:nvSpPr>
              <p:spPr>
                <a:xfrm>
                  <a:off x="1484852" y="3132147"/>
                  <a:ext cx="1088132" cy="9144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30" name="Rechthoek 29">
                  <a:extLst>
                    <a:ext uri="{FF2B5EF4-FFF2-40B4-BE49-F238E27FC236}">
                      <a16:creationId xmlns:a16="http://schemas.microsoft.com/office/drawing/2014/main" id="{445DD11B-8773-4133-664C-B07F3CEA442D}"/>
                    </a:ext>
                  </a:extLst>
                </p:cNvPr>
                <p:cNvSpPr/>
                <p:nvPr/>
              </p:nvSpPr>
              <p:spPr>
                <a:xfrm>
                  <a:off x="1502005" y="3132146"/>
                  <a:ext cx="1088132" cy="9144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</p:grpSp>
          <p:pic>
            <p:nvPicPr>
              <p:cNvPr id="15" name="Picture 14" descr="http://images.blog-u.net/wp-content/uploads/original/2011_02/methanol-formula.png">
                <a:extLst>
                  <a:ext uri="{FF2B5EF4-FFF2-40B4-BE49-F238E27FC236}">
                    <a16:creationId xmlns:a16="http://schemas.microsoft.com/office/drawing/2014/main" id="{8B43AEDB-7746-F22F-F866-0D1F8B8C888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/>
              <a:srcRect l="17086" t="23762" r="44748" b="26146"/>
              <a:stretch/>
            </p:blipFill>
            <p:spPr bwMode="auto">
              <a:xfrm>
                <a:off x="1221583" y="2309074"/>
                <a:ext cx="824488" cy="823073"/>
              </a:xfrm>
              <a:prstGeom prst="rect">
                <a:avLst/>
              </a:prstGeom>
              <a:noFill/>
            </p:spPr>
          </p:pic>
        </p:grpSp>
        <p:pic>
          <p:nvPicPr>
            <p:cNvPr id="24" name="Picture 14" descr="http://images.blog-u.net/wp-content/uploads/original/2011_02/methanol-formula.png">
              <a:extLst>
                <a:ext uri="{FF2B5EF4-FFF2-40B4-BE49-F238E27FC236}">
                  <a16:creationId xmlns:a16="http://schemas.microsoft.com/office/drawing/2014/main" id="{0424B84D-8CD8-808E-D8D2-A8B9B5FD927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17086" t="23762" r="44748" b="26146"/>
            <a:stretch/>
          </p:blipFill>
          <p:spPr bwMode="auto">
            <a:xfrm>
              <a:off x="635783" y="2309073"/>
              <a:ext cx="824488" cy="823073"/>
            </a:xfrm>
            <a:prstGeom prst="rect">
              <a:avLst/>
            </a:prstGeom>
            <a:noFill/>
          </p:spPr>
        </p:pic>
      </p:grpSp>
      <p:grpSp>
        <p:nvGrpSpPr>
          <p:cNvPr id="33" name="Groep 32">
            <a:extLst>
              <a:ext uri="{FF2B5EF4-FFF2-40B4-BE49-F238E27FC236}">
                <a16:creationId xmlns:a16="http://schemas.microsoft.com/office/drawing/2014/main" id="{590AEDE7-3372-7CF7-600C-F0D18FE35A81}"/>
              </a:ext>
            </a:extLst>
          </p:cNvPr>
          <p:cNvGrpSpPr/>
          <p:nvPr/>
        </p:nvGrpSpPr>
        <p:grpSpPr>
          <a:xfrm>
            <a:off x="4765957" y="3767440"/>
            <a:ext cx="2624743" cy="1562518"/>
            <a:chOff x="4765957" y="3767440"/>
            <a:chExt cx="2624743" cy="1562518"/>
          </a:xfrm>
        </p:grpSpPr>
        <p:grpSp>
          <p:nvGrpSpPr>
            <p:cNvPr id="26" name="Groep 25">
              <a:extLst>
                <a:ext uri="{FF2B5EF4-FFF2-40B4-BE49-F238E27FC236}">
                  <a16:creationId xmlns:a16="http://schemas.microsoft.com/office/drawing/2014/main" id="{0262F1D8-669A-0F53-5A0A-E657BE50EC91}"/>
                </a:ext>
              </a:extLst>
            </p:cNvPr>
            <p:cNvGrpSpPr/>
            <p:nvPr/>
          </p:nvGrpSpPr>
          <p:grpSpPr>
            <a:xfrm>
              <a:off x="5324260" y="4157986"/>
              <a:ext cx="2066440" cy="1171972"/>
              <a:chOff x="5324260" y="4157986"/>
              <a:chExt cx="2066440" cy="1171972"/>
            </a:xfrm>
          </p:grpSpPr>
          <p:pic>
            <p:nvPicPr>
              <p:cNvPr id="27" name="Afbeelding 26">
                <a:extLst>
                  <a:ext uri="{FF2B5EF4-FFF2-40B4-BE49-F238E27FC236}">
                    <a16:creationId xmlns:a16="http://schemas.microsoft.com/office/drawing/2014/main" id="{C47E947A-C146-C1DF-9EAD-70F891406FF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726" b="31063"/>
              <a:stretch/>
            </p:blipFill>
            <p:spPr>
              <a:xfrm>
                <a:off x="5889072" y="4157986"/>
                <a:ext cx="1501628" cy="1171972"/>
              </a:xfrm>
              <a:prstGeom prst="rect">
                <a:avLst/>
              </a:prstGeom>
            </p:spPr>
          </p:pic>
          <p:pic>
            <p:nvPicPr>
              <p:cNvPr id="28" name="Afbeelding 27">
                <a:extLst>
                  <a:ext uri="{FF2B5EF4-FFF2-40B4-BE49-F238E27FC236}">
                    <a16:creationId xmlns:a16="http://schemas.microsoft.com/office/drawing/2014/main" id="{D9BBD0BA-721E-5BDE-EFFC-3761565FE84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726" r="45669" b="31063"/>
              <a:stretch/>
            </p:blipFill>
            <p:spPr>
              <a:xfrm>
                <a:off x="5324260" y="4157986"/>
                <a:ext cx="578326" cy="1171972"/>
              </a:xfrm>
              <a:prstGeom prst="rect">
                <a:avLst/>
              </a:prstGeom>
            </p:spPr>
          </p:pic>
        </p:grpSp>
        <p:pic>
          <p:nvPicPr>
            <p:cNvPr id="29" name="Afbeelding 28">
              <a:extLst>
                <a:ext uri="{FF2B5EF4-FFF2-40B4-BE49-F238E27FC236}">
                  <a16:creationId xmlns:a16="http://schemas.microsoft.com/office/drawing/2014/main" id="{A1D33A8E-40E0-DD50-473F-E27288AA2D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726" r="45669" b="31063"/>
            <a:stretch/>
          </p:blipFill>
          <p:spPr>
            <a:xfrm>
              <a:off x="4772100" y="4157986"/>
              <a:ext cx="578326" cy="1171972"/>
            </a:xfrm>
            <a:prstGeom prst="rect">
              <a:avLst/>
            </a:prstGeom>
          </p:spPr>
        </p:pic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ED3B610E-99A2-1C47-76A9-F53DA0BF8D08}"/>
                </a:ext>
              </a:extLst>
            </p:cNvPr>
            <p:cNvSpPr/>
            <p:nvPr/>
          </p:nvSpPr>
          <p:spPr>
            <a:xfrm>
              <a:off x="4765957" y="3767440"/>
              <a:ext cx="1707585" cy="91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2" name="Groep 1">
            <a:extLst>
              <a:ext uri="{FF2B5EF4-FFF2-40B4-BE49-F238E27FC236}">
                <a16:creationId xmlns:a16="http://schemas.microsoft.com/office/drawing/2014/main" id="{1772E400-BD71-C971-CA5B-0FFAD545A67D}"/>
              </a:ext>
            </a:extLst>
          </p:cNvPr>
          <p:cNvGrpSpPr/>
          <p:nvPr/>
        </p:nvGrpSpPr>
        <p:grpSpPr>
          <a:xfrm>
            <a:off x="4146048" y="69452"/>
            <a:ext cx="3791480" cy="3768366"/>
            <a:chOff x="4146048" y="69452"/>
            <a:chExt cx="3791480" cy="3768366"/>
          </a:xfrm>
        </p:grpSpPr>
        <p:pic>
          <p:nvPicPr>
            <p:cNvPr id="12" name="Afbeelding 11">
              <a:extLst>
                <a:ext uri="{FF2B5EF4-FFF2-40B4-BE49-F238E27FC236}">
                  <a16:creationId xmlns:a16="http://schemas.microsoft.com/office/drawing/2014/main" id="{00988ABC-6DC1-24B3-5124-98DA0930601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553" b="15326"/>
            <a:stretch/>
          </p:blipFill>
          <p:spPr>
            <a:xfrm rot="1786528">
              <a:off x="4146048" y="69452"/>
              <a:ext cx="2080509" cy="2427615"/>
            </a:xfrm>
            <a:prstGeom prst="rect">
              <a:avLst/>
            </a:prstGeom>
          </p:spPr>
        </p:pic>
        <p:sp>
          <p:nvSpPr>
            <p:cNvPr id="37" name="Rechthoek 36">
              <a:extLst>
                <a:ext uri="{FF2B5EF4-FFF2-40B4-BE49-F238E27FC236}">
                  <a16:creationId xmlns:a16="http://schemas.microsoft.com/office/drawing/2014/main" id="{36763084-9A92-2BA9-D876-B3E57FC15BCE}"/>
                </a:ext>
              </a:extLst>
            </p:cNvPr>
            <p:cNvSpPr/>
            <p:nvPr/>
          </p:nvSpPr>
          <p:spPr>
            <a:xfrm>
              <a:off x="4742623" y="2149678"/>
              <a:ext cx="1707585" cy="91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35" name="Afbeelding 34">
              <a:extLst>
                <a:ext uri="{FF2B5EF4-FFF2-40B4-BE49-F238E27FC236}">
                  <a16:creationId xmlns:a16="http://schemas.microsoft.com/office/drawing/2014/main" id="{8D52A4A0-64AA-8D0C-493C-917FB76BC2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409"/>
            <a:stretch/>
          </p:blipFill>
          <p:spPr>
            <a:xfrm rot="861983">
              <a:off x="6393627" y="1157882"/>
              <a:ext cx="1543901" cy="2679936"/>
            </a:xfrm>
            <a:prstGeom prst="rect">
              <a:avLst/>
            </a:prstGeom>
          </p:spPr>
        </p:pic>
        <p:sp>
          <p:nvSpPr>
            <p:cNvPr id="39" name="Rechthoek 38">
              <a:extLst>
                <a:ext uri="{FF2B5EF4-FFF2-40B4-BE49-F238E27FC236}">
                  <a16:creationId xmlns:a16="http://schemas.microsoft.com/office/drawing/2014/main" id="{AEF3F72C-871A-1051-BCE4-04CE1A79B6F4}"/>
                </a:ext>
              </a:extLst>
            </p:cNvPr>
            <p:cNvSpPr/>
            <p:nvPr/>
          </p:nvSpPr>
          <p:spPr>
            <a:xfrm rot="20974487">
              <a:off x="5303524" y="1767991"/>
              <a:ext cx="914400" cy="36126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38" name="Afbeelding 37">
              <a:extLst>
                <a:ext uri="{FF2B5EF4-FFF2-40B4-BE49-F238E27FC236}">
                  <a16:creationId xmlns:a16="http://schemas.microsoft.com/office/drawing/2014/main" id="{AC403402-BC3F-9E6E-7241-2DFFC43CE5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207" t="43618" r="42084" b="-1"/>
            <a:stretch/>
          </p:blipFill>
          <p:spPr>
            <a:xfrm rot="1982736">
              <a:off x="5029200" y="1633131"/>
              <a:ext cx="1239997" cy="1735540"/>
            </a:xfrm>
            <a:prstGeom prst="rect">
              <a:avLst/>
            </a:prstGeom>
          </p:spPr>
        </p:pic>
      </p:grpSp>
      <p:sp>
        <p:nvSpPr>
          <p:cNvPr id="3" name="Tekstvak 2">
            <a:extLst>
              <a:ext uri="{FF2B5EF4-FFF2-40B4-BE49-F238E27FC236}">
                <a16:creationId xmlns:a16="http://schemas.microsoft.com/office/drawing/2014/main" id="{53F660F0-80EF-223D-441A-2F04E6FFA1D6}"/>
              </a:ext>
            </a:extLst>
          </p:cNvPr>
          <p:cNvSpPr txBox="1"/>
          <p:nvPr/>
        </p:nvSpPr>
        <p:spPr>
          <a:xfrm>
            <a:off x="459722" y="5720504"/>
            <a:ext cx="56757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>
                <a:solidFill>
                  <a:srgbClr val="FF0000"/>
                </a:solidFill>
              </a:rPr>
              <a:t>De aldehyde-groep zit altijd aan het eerste C-atoom. </a:t>
            </a:r>
          </a:p>
          <a:p>
            <a:r>
              <a:rPr lang="nl-NL" sz="2000" dirty="0">
                <a:solidFill>
                  <a:srgbClr val="FF0000"/>
                </a:solidFill>
              </a:rPr>
              <a:t>Het getal 1 kan dus weggelaten worden. </a:t>
            </a:r>
          </a:p>
        </p:txBody>
      </p:sp>
    </p:spTree>
    <p:extLst>
      <p:ext uri="{BB962C8B-B14F-4D97-AF65-F5344CB8AC3E}">
        <p14:creationId xmlns:p14="http://schemas.microsoft.com/office/powerpoint/2010/main" val="3270875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ep 24">
            <a:extLst>
              <a:ext uri="{FF2B5EF4-FFF2-40B4-BE49-F238E27FC236}">
                <a16:creationId xmlns:a16="http://schemas.microsoft.com/office/drawing/2014/main" id="{04E53ACE-5898-7127-27E9-9A800E71B276}"/>
              </a:ext>
            </a:extLst>
          </p:cNvPr>
          <p:cNvGrpSpPr/>
          <p:nvPr/>
        </p:nvGrpSpPr>
        <p:grpSpPr>
          <a:xfrm>
            <a:off x="635783" y="1394674"/>
            <a:ext cx="2627534" cy="2651873"/>
            <a:chOff x="635783" y="1394674"/>
            <a:chExt cx="2627534" cy="2651873"/>
          </a:xfrm>
        </p:grpSpPr>
        <p:grpSp>
          <p:nvGrpSpPr>
            <p:cNvPr id="13" name="Groep 12">
              <a:extLst>
                <a:ext uri="{FF2B5EF4-FFF2-40B4-BE49-F238E27FC236}">
                  <a16:creationId xmlns:a16="http://schemas.microsoft.com/office/drawing/2014/main" id="{5B8F4E91-D281-A4DC-B9AB-8199562222B2}"/>
                </a:ext>
              </a:extLst>
            </p:cNvPr>
            <p:cNvGrpSpPr/>
            <p:nvPr/>
          </p:nvGrpSpPr>
          <p:grpSpPr>
            <a:xfrm>
              <a:off x="1199092" y="1394674"/>
              <a:ext cx="2064225" cy="2651873"/>
              <a:chOff x="1199092" y="1394674"/>
              <a:chExt cx="2064225" cy="2651873"/>
            </a:xfrm>
          </p:grpSpPr>
          <p:grpSp>
            <p:nvGrpSpPr>
              <p:cNvPr id="14" name="Groep 13">
                <a:extLst>
                  <a:ext uri="{FF2B5EF4-FFF2-40B4-BE49-F238E27FC236}">
                    <a16:creationId xmlns:a16="http://schemas.microsoft.com/office/drawing/2014/main" id="{A3E70240-0315-E0A9-DED0-A2BBA2ABF5FD}"/>
                  </a:ext>
                </a:extLst>
              </p:cNvPr>
              <p:cNvGrpSpPr/>
              <p:nvPr/>
            </p:nvGrpSpPr>
            <p:grpSpPr>
              <a:xfrm>
                <a:off x="1199092" y="1394674"/>
                <a:ext cx="2064225" cy="2651873"/>
                <a:chOff x="1199092" y="1394674"/>
                <a:chExt cx="2064225" cy="2651873"/>
              </a:xfrm>
            </p:grpSpPr>
            <p:grpSp>
              <p:nvGrpSpPr>
                <p:cNvPr id="16" name="Groep 15">
                  <a:extLst>
                    <a:ext uri="{FF2B5EF4-FFF2-40B4-BE49-F238E27FC236}">
                      <a16:creationId xmlns:a16="http://schemas.microsoft.com/office/drawing/2014/main" id="{56E89B02-0EC1-37A5-91FA-B41176C8F2BC}"/>
                    </a:ext>
                  </a:extLst>
                </p:cNvPr>
                <p:cNvGrpSpPr/>
                <p:nvPr/>
              </p:nvGrpSpPr>
              <p:grpSpPr>
                <a:xfrm>
                  <a:off x="1424424" y="1754328"/>
                  <a:ext cx="1838893" cy="2028738"/>
                  <a:chOff x="1424424" y="1754328"/>
                  <a:chExt cx="1838893" cy="2028738"/>
                </a:xfrm>
              </p:grpSpPr>
              <p:grpSp>
                <p:nvGrpSpPr>
                  <p:cNvPr id="20" name="Groep 19">
                    <a:extLst>
                      <a:ext uri="{FF2B5EF4-FFF2-40B4-BE49-F238E27FC236}">
                        <a16:creationId xmlns:a16="http://schemas.microsoft.com/office/drawing/2014/main" id="{C03E00E7-6CC8-9487-1BC1-CCD3A9CCF8D3}"/>
                      </a:ext>
                    </a:extLst>
                  </p:cNvPr>
                  <p:cNvGrpSpPr/>
                  <p:nvPr/>
                </p:nvGrpSpPr>
                <p:grpSpPr>
                  <a:xfrm>
                    <a:off x="2668409" y="1769954"/>
                    <a:ext cx="594908" cy="2013112"/>
                    <a:chOff x="2265738" y="2592075"/>
                    <a:chExt cx="594908" cy="2013112"/>
                  </a:xfrm>
                </p:grpSpPr>
                <p:pic>
                  <p:nvPicPr>
                    <p:cNvPr id="22" name="Afbeelding 21">
                      <a:extLst>
                        <a:ext uri="{FF2B5EF4-FFF2-40B4-BE49-F238E27FC236}">
                          <a16:creationId xmlns:a16="http://schemas.microsoft.com/office/drawing/2014/main" id="{80EF4078-CF40-02A6-C54F-B089A1DDB3F4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54009" r="31558"/>
                    <a:stretch/>
                  </p:blipFill>
                  <p:spPr>
                    <a:xfrm>
                      <a:off x="2265738" y="2625391"/>
                      <a:ext cx="301439" cy="1607217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3" name="Picture 14" descr="http://images.blog-u.net/wp-content/uploads/original/2011_02/methanol-formula.png">
                      <a:extLst>
                        <a:ext uri="{FF2B5EF4-FFF2-40B4-BE49-F238E27FC236}">
                          <a16:creationId xmlns:a16="http://schemas.microsoft.com/office/drawing/2014/main" id="{1CE82FEC-488C-E160-CC64-A625182B0592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 rotWithShape="1">
                    <a:blip r:embed="rId3" cstate="print"/>
                    <a:srcRect l="71939" t="-9049" r="17209" b="-13469"/>
                    <a:stretch/>
                  </p:blipFill>
                  <p:spPr bwMode="auto">
                    <a:xfrm>
                      <a:off x="2626206" y="2592075"/>
                      <a:ext cx="234440" cy="2013112"/>
                    </a:xfrm>
                    <a:prstGeom prst="rect">
                      <a:avLst/>
                    </a:prstGeom>
                    <a:noFill/>
                  </p:spPr>
                </p:pic>
              </p:grpSp>
              <p:pic>
                <p:nvPicPr>
                  <p:cNvPr id="21" name="Picture 14" descr="http://images.blog-u.net/wp-content/uploads/original/2011_02/methanol-formula.png">
                    <a:extLst>
                      <a:ext uri="{FF2B5EF4-FFF2-40B4-BE49-F238E27FC236}">
                        <a16:creationId xmlns:a16="http://schemas.microsoft.com/office/drawing/2014/main" id="{41C69F0C-6200-DEAD-B560-AD1CC683D34D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3" cstate="print"/>
                  <a:srcRect l="400" t="-9049" r="44747" b="-13469"/>
                  <a:stretch/>
                </p:blipFill>
                <p:spPr bwMode="auto">
                  <a:xfrm>
                    <a:off x="1424424" y="1754328"/>
                    <a:ext cx="1184956" cy="2013112"/>
                  </a:xfrm>
                  <a:prstGeom prst="rect">
                    <a:avLst/>
                  </a:prstGeom>
                  <a:noFill/>
                </p:spPr>
              </p:pic>
            </p:grpSp>
            <p:sp>
              <p:nvSpPr>
                <p:cNvPr id="17" name="Rechthoek 16">
                  <a:extLst>
                    <a:ext uri="{FF2B5EF4-FFF2-40B4-BE49-F238E27FC236}">
                      <a16:creationId xmlns:a16="http://schemas.microsoft.com/office/drawing/2014/main" id="{464B126E-900A-F427-0AE0-6F9E1C2788AB}"/>
                    </a:ext>
                  </a:extLst>
                </p:cNvPr>
                <p:cNvSpPr/>
                <p:nvPr/>
              </p:nvSpPr>
              <p:spPr>
                <a:xfrm>
                  <a:off x="1921079" y="1394674"/>
                  <a:ext cx="604979" cy="9144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18" name="Rechthoek 17">
                  <a:extLst>
                    <a:ext uri="{FF2B5EF4-FFF2-40B4-BE49-F238E27FC236}">
                      <a16:creationId xmlns:a16="http://schemas.microsoft.com/office/drawing/2014/main" id="{32A9B14C-9A1A-9675-C267-DCCD09B27154}"/>
                    </a:ext>
                  </a:extLst>
                </p:cNvPr>
                <p:cNvSpPr/>
                <p:nvPr/>
              </p:nvSpPr>
              <p:spPr>
                <a:xfrm>
                  <a:off x="1199092" y="2058802"/>
                  <a:ext cx="604979" cy="9144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19" name="Rechthoek 18">
                  <a:extLst>
                    <a:ext uri="{FF2B5EF4-FFF2-40B4-BE49-F238E27FC236}">
                      <a16:creationId xmlns:a16="http://schemas.microsoft.com/office/drawing/2014/main" id="{D4F1B8E6-BED3-C391-B7BA-B71811705B1C}"/>
                    </a:ext>
                  </a:extLst>
                </p:cNvPr>
                <p:cNvSpPr/>
                <p:nvPr/>
              </p:nvSpPr>
              <p:spPr>
                <a:xfrm>
                  <a:off x="1484852" y="3132147"/>
                  <a:ext cx="1088132" cy="9144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30" name="Rechthoek 29">
                  <a:extLst>
                    <a:ext uri="{FF2B5EF4-FFF2-40B4-BE49-F238E27FC236}">
                      <a16:creationId xmlns:a16="http://schemas.microsoft.com/office/drawing/2014/main" id="{445DD11B-8773-4133-664C-B07F3CEA442D}"/>
                    </a:ext>
                  </a:extLst>
                </p:cNvPr>
                <p:cNvSpPr/>
                <p:nvPr/>
              </p:nvSpPr>
              <p:spPr>
                <a:xfrm>
                  <a:off x="1502005" y="3132146"/>
                  <a:ext cx="1088132" cy="9144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</p:grpSp>
          <p:pic>
            <p:nvPicPr>
              <p:cNvPr id="15" name="Picture 14" descr="http://images.blog-u.net/wp-content/uploads/original/2011_02/methanol-formula.png">
                <a:extLst>
                  <a:ext uri="{FF2B5EF4-FFF2-40B4-BE49-F238E27FC236}">
                    <a16:creationId xmlns:a16="http://schemas.microsoft.com/office/drawing/2014/main" id="{8B43AEDB-7746-F22F-F866-0D1F8B8C888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/>
              <a:srcRect l="17086" t="23762" r="44748" b="26146"/>
              <a:stretch/>
            </p:blipFill>
            <p:spPr bwMode="auto">
              <a:xfrm>
                <a:off x="1221583" y="2309074"/>
                <a:ext cx="824488" cy="823073"/>
              </a:xfrm>
              <a:prstGeom prst="rect">
                <a:avLst/>
              </a:prstGeom>
              <a:noFill/>
            </p:spPr>
          </p:pic>
        </p:grpSp>
        <p:pic>
          <p:nvPicPr>
            <p:cNvPr id="24" name="Picture 14" descr="http://images.blog-u.net/wp-content/uploads/original/2011_02/methanol-formula.png">
              <a:extLst>
                <a:ext uri="{FF2B5EF4-FFF2-40B4-BE49-F238E27FC236}">
                  <a16:creationId xmlns:a16="http://schemas.microsoft.com/office/drawing/2014/main" id="{0424B84D-8CD8-808E-D8D2-A8B9B5FD927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17086" t="23762" r="44748" b="26146"/>
            <a:stretch/>
          </p:blipFill>
          <p:spPr bwMode="auto">
            <a:xfrm>
              <a:off x="635783" y="2309073"/>
              <a:ext cx="824488" cy="823073"/>
            </a:xfrm>
            <a:prstGeom prst="rect">
              <a:avLst/>
            </a:prstGeom>
            <a:noFill/>
          </p:spPr>
        </p:pic>
      </p:grpSp>
      <p:pic>
        <p:nvPicPr>
          <p:cNvPr id="2" name="Picture 14" descr="http://images.blog-u.net/wp-content/uploads/original/2011_02/methanol-formula.png">
            <a:extLst>
              <a:ext uri="{FF2B5EF4-FFF2-40B4-BE49-F238E27FC236}">
                <a16:creationId xmlns:a16="http://schemas.microsoft.com/office/drawing/2014/main" id="{D3E6A42E-E854-82DA-6DF7-6DAD01BCBC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l="17086" t="23762" r="44748" b="26146"/>
          <a:stretch/>
        </p:blipFill>
        <p:spPr bwMode="auto">
          <a:xfrm>
            <a:off x="1222445" y="2921319"/>
            <a:ext cx="824488" cy="8230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48828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>
            <a:extLst>
              <a:ext uri="{FF2B5EF4-FFF2-40B4-BE49-F238E27FC236}">
                <a16:creationId xmlns:a16="http://schemas.microsoft.com/office/drawing/2014/main" id="{FCC5A9A2-180D-3C0A-E0B4-5A1616B159AA}"/>
              </a:ext>
            </a:extLst>
          </p:cNvPr>
          <p:cNvSpPr txBox="1"/>
          <p:nvPr/>
        </p:nvSpPr>
        <p:spPr>
          <a:xfrm>
            <a:off x="788566" y="4682607"/>
            <a:ext cx="32800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solidFill>
                  <a:srgbClr val="FF0000"/>
                </a:solidFill>
              </a:rPr>
              <a:t>3-methylbutanal</a:t>
            </a:r>
          </a:p>
          <a:p>
            <a:endParaRPr lang="nl-NL" sz="2800" dirty="0">
              <a:solidFill>
                <a:srgbClr val="FF0000"/>
              </a:solidFill>
            </a:endParaRPr>
          </a:p>
          <a:p>
            <a:endParaRPr lang="nl-NL" sz="2800" dirty="0">
              <a:solidFill>
                <a:srgbClr val="FF0000"/>
              </a:solidFill>
            </a:endParaRPr>
          </a:p>
        </p:txBody>
      </p:sp>
      <p:grpSp>
        <p:nvGrpSpPr>
          <p:cNvPr id="32" name="Groep 31">
            <a:extLst>
              <a:ext uri="{FF2B5EF4-FFF2-40B4-BE49-F238E27FC236}">
                <a16:creationId xmlns:a16="http://schemas.microsoft.com/office/drawing/2014/main" id="{51907441-2D34-F485-073F-861E08BEEEEA}"/>
              </a:ext>
            </a:extLst>
          </p:cNvPr>
          <p:cNvGrpSpPr/>
          <p:nvPr/>
        </p:nvGrpSpPr>
        <p:grpSpPr>
          <a:xfrm>
            <a:off x="635783" y="1394674"/>
            <a:ext cx="2627534" cy="2651873"/>
            <a:chOff x="635783" y="1394674"/>
            <a:chExt cx="2627534" cy="2651873"/>
          </a:xfrm>
        </p:grpSpPr>
        <p:grpSp>
          <p:nvGrpSpPr>
            <p:cNvPr id="33" name="Groep 32">
              <a:extLst>
                <a:ext uri="{FF2B5EF4-FFF2-40B4-BE49-F238E27FC236}">
                  <a16:creationId xmlns:a16="http://schemas.microsoft.com/office/drawing/2014/main" id="{5C14D007-74FA-ED83-04BF-F65FCE356D38}"/>
                </a:ext>
              </a:extLst>
            </p:cNvPr>
            <p:cNvGrpSpPr/>
            <p:nvPr/>
          </p:nvGrpSpPr>
          <p:grpSpPr>
            <a:xfrm>
              <a:off x="1199092" y="1394674"/>
              <a:ext cx="2064225" cy="2651873"/>
              <a:chOff x="1199092" y="1394674"/>
              <a:chExt cx="2064225" cy="2651873"/>
            </a:xfrm>
          </p:grpSpPr>
          <p:grpSp>
            <p:nvGrpSpPr>
              <p:cNvPr id="35" name="Groep 34">
                <a:extLst>
                  <a:ext uri="{FF2B5EF4-FFF2-40B4-BE49-F238E27FC236}">
                    <a16:creationId xmlns:a16="http://schemas.microsoft.com/office/drawing/2014/main" id="{B5AF8213-EB88-3261-22A4-22BE3312A45F}"/>
                  </a:ext>
                </a:extLst>
              </p:cNvPr>
              <p:cNvGrpSpPr/>
              <p:nvPr/>
            </p:nvGrpSpPr>
            <p:grpSpPr>
              <a:xfrm>
                <a:off x="1199092" y="1394674"/>
                <a:ext cx="2064225" cy="2651873"/>
                <a:chOff x="1199092" y="1394674"/>
                <a:chExt cx="2064225" cy="2651873"/>
              </a:xfrm>
            </p:grpSpPr>
            <p:grpSp>
              <p:nvGrpSpPr>
                <p:cNvPr id="37" name="Groep 36">
                  <a:extLst>
                    <a:ext uri="{FF2B5EF4-FFF2-40B4-BE49-F238E27FC236}">
                      <a16:creationId xmlns:a16="http://schemas.microsoft.com/office/drawing/2014/main" id="{F2124F8F-39BC-FFFB-9209-862E78AA3EF7}"/>
                    </a:ext>
                  </a:extLst>
                </p:cNvPr>
                <p:cNvGrpSpPr/>
                <p:nvPr/>
              </p:nvGrpSpPr>
              <p:grpSpPr>
                <a:xfrm>
                  <a:off x="1424424" y="1754328"/>
                  <a:ext cx="1838893" cy="2028738"/>
                  <a:chOff x="1424424" y="1754328"/>
                  <a:chExt cx="1838893" cy="2028738"/>
                </a:xfrm>
              </p:grpSpPr>
              <p:grpSp>
                <p:nvGrpSpPr>
                  <p:cNvPr id="42" name="Groep 41">
                    <a:extLst>
                      <a:ext uri="{FF2B5EF4-FFF2-40B4-BE49-F238E27FC236}">
                        <a16:creationId xmlns:a16="http://schemas.microsoft.com/office/drawing/2014/main" id="{745B81A6-451C-5CA3-2687-D2529A89BFAC}"/>
                      </a:ext>
                    </a:extLst>
                  </p:cNvPr>
                  <p:cNvGrpSpPr/>
                  <p:nvPr/>
                </p:nvGrpSpPr>
                <p:grpSpPr>
                  <a:xfrm>
                    <a:off x="2668409" y="1769954"/>
                    <a:ext cx="594908" cy="2013112"/>
                    <a:chOff x="2265738" y="2592075"/>
                    <a:chExt cx="594908" cy="2013112"/>
                  </a:xfrm>
                </p:grpSpPr>
                <p:pic>
                  <p:nvPicPr>
                    <p:cNvPr id="44" name="Afbeelding 43">
                      <a:extLst>
                        <a:ext uri="{FF2B5EF4-FFF2-40B4-BE49-F238E27FC236}">
                          <a16:creationId xmlns:a16="http://schemas.microsoft.com/office/drawing/2014/main" id="{AC27F0D9-E930-3737-2E3B-46EE2A874410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54009" r="31558"/>
                    <a:stretch/>
                  </p:blipFill>
                  <p:spPr>
                    <a:xfrm>
                      <a:off x="2265738" y="2625391"/>
                      <a:ext cx="301439" cy="1607217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45" name="Picture 14" descr="http://images.blog-u.net/wp-content/uploads/original/2011_02/methanol-formula.png">
                      <a:extLst>
                        <a:ext uri="{FF2B5EF4-FFF2-40B4-BE49-F238E27FC236}">
                          <a16:creationId xmlns:a16="http://schemas.microsoft.com/office/drawing/2014/main" id="{4BF9E5D0-EC48-1826-8A96-E65D940134FD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 rotWithShape="1">
                    <a:blip r:embed="rId3" cstate="print"/>
                    <a:srcRect l="71939" t="-9049" r="17209" b="-13469"/>
                    <a:stretch/>
                  </p:blipFill>
                  <p:spPr bwMode="auto">
                    <a:xfrm>
                      <a:off x="2626206" y="2592075"/>
                      <a:ext cx="234440" cy="2013112"/>
                    </a:xfrm>
                    <a:prstGeom prst="rect">
                      <a:avLst/>
                    </a:prstGeom>
                    <a:noFill/>
                  </p:spPr>
                </p:pic>
              </p:grpSp>
              <p:pic>
                <p:nvPicPr>
                  <p:cNvPr id="43" name="Picture 14" descr="http://images.blog-u.net/wp-content/uploads/original/2011_02/methanol-formula.png">
                    <a:extLst>
                      <a:ext uri="{FF2B5EF4-FFF2-40B4-BE49-F238E27FC236}">
                        <a16:creationId xmlns:a16="http://schemas.microsoft.com/office/drawing/2014/main" id="{4AD84084-FF35-1A64-3B36-65BE06B5E3BF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3" cstate="print"/>
                  <a:srcRect l="400" t="-9049" r="44747" b="-13469"/>
                  <a:stretch/>
                </p:blipFill>
                <p:spPr bwMode="auto">
                  <a:xfrm>
                    <a:off x="1424424" y="1754328"/>
                    <a:ext cx="1184956" cy="2013112"/>
                  </a:xfrm>
                  <a:prstGeom prst="rect">
                    <a:avLst/>
                  </a:prstGeom>
                  <a:noFill/>
                </p:spPr>
              </p:pic>
            </p:grpSp>
            <p:sp>
              <p:nvSpPr>
                <p:cNvPr id="38" name="Rechthoek 37">
                  <a:extLst>
                    <a:ext uri="{FF2B5EF4-FFF2-40B4-BE49-F238E27FC236}">
                      <a16:creationId xmlns:a16="http://schemas.microsoft.com/office/drawing/2014/main" id="{16AA0634-F46B-44BA-58B8-42926B177676}"/>
                    </a:ext>
                  </a:extLst>
                </p:cNvPr>
                <p:cNvSpPr/>
                <p:nvPr/>
              </p:nvSpPr>
              <p:spPr>
                <a:xfrm>
                  <a:off x="1921079" y="1394674"/>
                  <a:ext cx="604979" cy="9144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39" name="Rechthoek 38">
                  <a:extLst>
                    <a:ext uri="{FF2B5EF4-FFF2-40B4-BE49-F238E27FC236}">
                      <a16:creationId xmlns:a16="http://schemas.microsoft.com/office/drawing/2014/main" id="{8B117417-634A-B484-4379-C427C68EF3E6}"/>
                    </a:ext>
                  </a:extLst>
                </p:cNvPr>
                <p:cNvSpPr/>
                <p:nvPr/>
              </p:nvSpPr>
              <p:spPr>
                <a:xfrm>
                  <a:off x="1199092" y="2058802"/>
                  <a:ext cx="604979" cy="9144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40" name="Rechthoek 39">
                  <a:extLst>
                    <a:ext uri="{FF2B5EF4-FFF2-40B4-BE49-F238E27FC236}">
                      <a16:creationId xmlns:a16="http://schemas.microsoft.com/office/drawing/2014/main" id="{796647DF-5C05-A918-9A2B-59FF5154222D}"/>
                    </a:ext>
                  </a:extLst>
                </p:cNvPr>
                <p:cNvSpPr/>
                <p:nvPr/>
              </p:nvSpPr>
              <p:spPr>
                <a:xfrm>
                  <a:off x="1484852" y="3132147"/>
                  <a:ext cx="1088132" cy="9144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41" name="Rechthoek 40">
                  <a:extLst>
                    <a:ext uri="{FF2B5EF4-FFF2-40B4-BE49-F238E27FC236}">
                      <a16:creationId xmlns:a16="http://schemas.microsoft.com/office/drawing/2014/main" id="{49A1938F-A94D-C0AC-0161-7A5F69A856C1}"/>
                    </a:ext>
                  </a:extLst>
                </p:cNvPr>
                <p:cNvSpPr/>
                <p:nvPr/>
              </p:nvSpPr>
              <p:spPr>
                <a:xfrm>
                  <a:off x="1502005" y="3132146"/>
                  <a:ext cx="1088132" cy="9144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</p:grpSp>
          <p:pic>
            <p:nvPicPr>
              <p:cNvPr id="36" name="Picture 14" descr="http://images.blog-u.net/wp-content/uploads/original/2011_02/methanol-formula.png">
                <a:extLst>
                  <a:ext uri="{FF2B5EF4-FFF2-40B4-BE49-F238E27FC236}">
                    <a16:creationId xmlns:a16="http://schemas.microsoft.com/office/drawing/2014/main" id="{2D1B6B4D-0D6B-13C5-47F0-1F4201E4D99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/>
              <a:srcRect l="17086" t="23762" r="44748" b="26146"/>
              <a:stretch/>
            </p:blipFill>
            <p:spPr bwMode="auto">
              <a:xfrm>
                <a:off x="1221583" y="2309074"/>
                <a:ext cx="824488" cy="823073"/>
              </a:xfrm>
              <a:prstGeom prst="rect">
                <a:avLst/>
              </a:prstGeom>
              <a:noFill/>
            </p:spPr>
          </p:pic>
        </p:grpSp>
        <p:pic>
          <p:nvPicPr>
            <p:cNvPr id="34" name="Picture 14" descr="http://images.blog-u.net/wp-content/uploads/original/2011_02/methanol-formula.png">
              <a:extLst>
                <a:ext uri="{FF2B5EF4-FFF2-40B4-BE49-F238E27FC236}">
                  <a16:creationId xmlns:a16="http://schemas.microsoft.com/office/drawing/2014/main" id="{2D549B18-0257-BCF1-8E48-A215FFA22D6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17086" t="23762" r="44748" b="26146"/>
            <a:stretch/>
          </p:blipFill>
          <p:spPr bwMode="auto">
            <a:xfrm>
              <a:off x="635783" y="2309073"/>
              <a:ext cx="824488" cy="823073"/>
            </a:xfrm>
            <a:prstGeom prst="rect">
              <a:avLst/>
            </a:prstGeom>
            <a:noFill/>
          </p:spPr>
        </p:pic>
      </p:grpSp>
      <p:pic>
        <p:nvPicPr>
          <p:cNvPr id="46" name="Picture 14" descr="http://images.blog-u.net/wp-content/uploads/original/2011_02/methanol-formula.png">
            <a:extLst>
              <a:ext uri="{FF2B5EF4-FFF2-40B4-BE49-F238E27FC236}">
                <a16:creationId xmlns:a16="http://schemas.microsoft.com/office/drawing/2014/main" id="{9DA68776-78D3-4C48-80CB-38E5246720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l="17086" t="23762" r="44748" b="26146"/>
          <a:stretch/>
        </p:blipFill>
        <p:spPr bwMode="auto">
          <a:xfrm>
            <a:off x="1222445" y="2921319"/>
            <a:ext cx="824488" cy="8230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6388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>
            <a:extLst>
              <a:ext uri="{FF2B5EF4-FFF2-40B4-BE49-F238E27FC236}">
                <a16:creationId xmlns:a16="http://schemas.microsoft.com/office/drawing/2014/main" id="{FCC5A9A2-180D-3C0A-E0B4-5A1616B159AA}"/>
              </a:ext>
            </a:extLst>
          </p:cNvPr>
          <p:cNvSpPr txBox="1"/>
          <p:nvPr/>
        </p:nvSpPr>
        <p:spPr>
          <a:xfrm>
            <a:off x="788564" y="4682607"/>
            <a:ext cx="869099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solidFill>
                  <a:srgbClr val="FF0000"/>
                </a:solidFill>
              </a:rPr>
              <a:t>3-methylbutanal               </a:t>
            </a:r>
            <a:r>
              <a:rPr lang="nl-NL" dirty="0">
                <a:solidFill>
                  <a:srgbClr val="FF0000"/>
                </a:solidFill>
              </a:rPr>
              <a:t>Begin met nummeren aan de kant waar je het </a:t>
            </a:r>
          </a:p>
          <a:p>
            <a:r>
              <a:rPr lang="nl-NL" dirty="0">
                <a:solidFill>
                  <a:srgbClr val="FF0000"/>
                </a:solidFill>
              </a:rPr>
              <a:t>                                                                     eerst een karakteristieke groep tegenkomt.</a:t>
            </a:r>
          </a:p>
          <a:p>
            <a:endParaRPr lang="nl-NL" dirty="0">
              <a:solidFill>
                <a:srgbClr val="FF0000"/>
              </a:solidFill>
            </a:endParaRPr>
          </a:p>
          <a:p>
            <a:endParaRPr lang="nl-NL" sz="2800" dirty="0">
              <a:solidFill>
                <a:srgbClr val="FF0000"/>
              </a:solidFill>
            </a:endParaRPr>
          </a:p>
        </p:txBody>
      </p:sp>
      <p:grpSp>
        <p:nvGrpSpPr>
          <p:cNvPr id="32" name="Groep 31">
            <a:extLst>
              <a:ext uri="{FF2B5EF4-FFF2-40B4-BE49-F238E27FC236}">
                <a16:creationId xmlns:a16="http://schemas.microsoft.com/office/drawing/2014/main" id="{51907441-2D34-F485-073F-861E08BEEEEA}"/>
              </a:ext>
            </a:extLst>
          </p:cNvPr>
          <p:cNvGrpSpPr/>
          <p:nvPr/>
        </p:nvGrpSpPr>
        <p:grpSpPr>
          <a:xfrm>
            <a:off x="635783" y="1394674"/>
            <a:ext cx="2627534" cy="2651873"/>
            <a:chOff x="635783" y="1394674"/>
            <a:chExt cx="2627534" cy="2651873"/>
          </a:xfrm>
        </p:grpSpPr>
        <p:grpSp>
          <p:nvGrpSpPr>
            <p:cNvPr id="33" name="Groep 32">
              <a:extLst>
                <a:ext uri="{FF2B5EF4-FFF2-40B4-BE49-F238E27FC236}">
                  <a16:creationId xmlns:a16="http://schemas.microsoft.com/office/drawing/2014/main" id="{5C14D007-74FA-ED83-04BF-F65FCE356D38}"/>
                </a:ext>
              </a:extLst>
            </p:cNvPr>
            <p:cNvGrpSpPr/>
            <p:nvPr/>
          </p:nvGrpSpPr>
          <p:grpSpPr>
            <a:xfrm>
              <a:off x="1199092" y="1394674"/>
              <a:ext cx="2064225" cy="2651873"/>
              <a:chOff x="1199092" y="1394674"/>
              <a:chExt cx="2064225" cy="2651873"/>
            </a:xfrm>
          </p:grpSpPr>
          <p:grpSp>
            <p:nvGrpSpPr>
              <p:cNvPr id="35" name="Groep 34">
                <a:extLst>
                  <a:ext uri="{FF2B5EF4-FFF2-40B4-BE49-F238E27FC236}">
                    <a16:creationId xmlns:a16="http://schemas.microsoft.com/office/drawing/2014/main" id="{B5AF8213-EB88-3261-22A4-22BE3312A45F}"/>
                  </a:ext>
                </a:extLst>
              </p:cNvPr>
              <p:cNvGrpSpPr/>
              <p:nvPr/>
            </p:nvGrpSpPr>
            <p:grpSpPr>
              <a:xfrm>
                <a:off x="1199092" y="1394674"/>
                <a:ext cx="2064225" cy="2651873"/>
                <a:chOff x="1199092" y="1394674"/>
                <a:chExt cx="2064225" cy="2651873"/>
              </a:xfrm>
            </p:grpSpPr>
            <p:grpSp>
              <p:nvGrpSpPr>
                <p:cNvPr id="37" name="Groep 36">
                  <a:extLst>
                    <a:ext uri="{FF2B5EF4-FFF2-40B4-BE49-F238E27FC236}">
                      <a16:creationId xmlns:a16="http://schemas.microsoft.com/office/drawing/2014/main" id="{F2124F8F-39BC-FFFB-9209-862E78AA3EF7}"/>
                    </a:ext>
                  </a:extLst>
                </p:cNvPr>
                <p:cNvGrpSpPr/>
                <p:nvPr/>
              </p:nvGrpSpPr>
              <p:grpSpPr>
                <a:xfrm>
                  <a:off x="1424424" y="1754328"/>
                  <a:ext cx="1838893" cy="2028738"/>
                  <a:chOff x="1424424" y="1754328"/>
                  <a:chExt cx="1838893" cy="2028738"/>
                </a:xfrm>
              </p:grpSpPr>
              <p:grpSp>
                <p:nvGrpSpPr>
                  <p:cNvPr id="42" name="Groep 41">
                    <a:extLst>
                      <a:ext uri="{FF2B5EF4-FFF2-40B4-BE49-F238E27FC236}">
                        <a16:creationId xmlns:a16="http://schemas.microsoft.com/office/drawing/2014/main" id="{745B81A6-451C-5CA3-2687-D2529A89BFAC}"/>
                      </a:ext>
                    </a:extLst>
                  </p:cNvPr>
                  <p:cNvGrpSpPr/>
                  <p:nvPr/>
                </p:nvGrpSpPr>
                <p:grpSpPr>
                  <a:xfrm>
                    <a:off x="2668409" y="1769954"/>
                    <a:ext cx="594908" cy="2013112"/>
                    <a:chOff x="2265738" y="2592075"/>
                    <a:chExt cx="594908" cy="2013112"/>
                  </a:xfrm>
                </p:grpSpPr>
                <p:pic>
                  <p:nvPicPr>
                    <p:cNvPr id="44" name="Afbeelding 43">
                      <a:extLst>
                        <a:ext uri="{FF2B5EF4-FFF2-40B4-BE49-F238E27FC236}">
                          <a16:creationId xmlns:a16="http://schemas.microsoft.com/office/drawing/2014/main" id="{AC27F0D9-E930-3737-2E3B-46EE2A874410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54009" r="31558"/>
                    <a:stretch/>
                  </p:blipFill>
                  <p:spPr>
                    <a:xfrm>
                      <a:off x="2265738" y="2625391"/>
                      <a:ext cx="301439" cy="1607217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45" name="Picture 14" descr="http://images.blog-u.net/wp-content/uploads/original/2011_02/methanol-formula.png">
                      <a:extLst>
                        <a:ext uri="{FF2B5EF4-FFF2-40B4-BE49-F238E27FC236}">
                          <a16:creationId xmlns:a16="http://schemas.microsoft.com/office/drawing/2014/main" id="{4BF9E5D0-EC48-1826-8A96-E65D940134FD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 rotWithShape="1">
                    <a:blip r:embed="rId3" cstate="print"/>
                    <a:srcRect l="71939" t="-9049" r="17209" b="-13469"/>
                    <a:stretch/>
                  </p:blipFill>
                  <p:spPr bwMode="auto">
                    <a:xfrm>
                      <a:off x="2626206" y="2592075"/>
                      <a:ext cx="234440" cy="2013112"/>
                    </a:xfrm>
                    <a:prstGeom prst="rect">
                      <a:avLst/>
                    </a:prstGeom>
                    <a:noFill/>
                  </p:spPr>
                </p:pic>
              </p:grpSp>
              <p:pic>
                <p:nvPicPr>
                  <p:cNvPr id="43" name="Picture 14" descr="http://images.blog-u.net/wp-content/uploads/original/2011_02/methanol-formula.png">
                    <a:extLst>
                      <a:ext uri="{FF2B5EF4-FFF2-40B4-BE49-F238E27FC236}">
                        <a16:creationId xmlns:a16="http://schemas.microsoft.com/office/drawing/2014/main" id="{4AD84084-FF35-1A64-3B36-65BE06B5E3BF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3" cstate="print"/>
                  <a:srcRect l="400" t="-9049" r="44747" b="-13469"/>
                  <a:stretch/>
                </p:blipFill>
                <p:spPr bwMode="auto">
                  <a:xfrm>
                    <a:off x="1424424" y="1754328"/>
                    <a:ext cx="1184956" cy="2013112"/>
                  </a:xfrm>
                  <a:prstGeom prst="rect">
                    <a:avLst/>
                  </a:prstGeom>
                  <a:noFill/>
                </p:spPr>
              </p:pic>
            </p:grpSp>
            <p:sp>
              <p:nvSpPr>
                <p:cNvPr id="38" name="Rechthoek 37">
                  <a:extLst>
                    <a:ext uri="{FF2B5EF4-FFF2-40B4-BE49-F238E27FC236}">
                      <a16:creationId xmlns:a16="http://schemas.microsoft.com/office/drawing/2014/main" id="{16AA0634-F46B-44BA-58B8-42926B177676}"/>
                    </a:ext>
                  </a:extLst>
                </p:cNvPr>
                <p:cNvSpPr/>
                <p:nvPr/>
              </p:nvSpPr>
              <p:spPr>
                <a:xfrm>
                  <a:off x="1921079" y="1394674"/>
                  <a:ext cx="604979" cy="9144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39" name="Rechthoek 38">
                  <a:extLst>
                    <a:ext uri="{FF2B5EF4-FFF2-40B4-BE49-F238E27FC236}">
                      <a16:creationId xmlns:a16="http://schemas.microsoft.com/office/drawing/2014/main" id="{8B117417-634A-B484-4379-C427C68EF3E6}"/>
                    </a:ext>
                  </a:extLst>
                </p:cNvPr>
                <p:cNvSpPr/>
                <p:nvPr/>
              </p:nvSpPr>
              <p:spPr>
                <a:xfrm>
                  <a:off x="1199092" y="2058802"/>
                  <a:ext cx="604979" cy="9144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40" name="Rechthoek 39">
                  <a:extLst>
                    <a:ext uri="{FF2B5EF4-FFF2-40B4-BE49-F238E27FC236}">
                      <a16:creationId xmlns:a16="http://schemas.microsoft.com/office/drawing/2014/main" id="{796647DF-5C05-A918-9A2B-59FF5154222D}"/>
                    </a:ext>
                  </a:extLst>
                </p:cNvPr>
                <p:cNvSpPr/>
                <p:nvPr/>
              </p:nvSpPr>
              <p:spPr>
                <a:xfrm>
                  <a:off x="1484852" y="3132147"/>
                  <a:ext cx="1088132" cy="9144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41" name="Rechthoek 40">
                  <a:extLst>
                    <a:ext uri="{FF2B5EF4-FFF2-40B4-BE49-F238E27FC236}">
                      <a16:creationId xmlns:a16="http://schemas.microsoft.com/office/drawing/2014/main" id="{49A1938F-A94D-C0AC-0161-7A5F69A856C1}"/>
                    </a:ext>
                  </a:extLst>
                </p:cNvPr>
                <p:cNvSpPr/>
                <p:nvPr/>
              </p:nvSpPr>
              <p:spPr>
                <a:xfrm>
                  <a:off x="1502005" y="3132146"/>
                  <a:ext cx="1088132" cy="9144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</p:grpSp>
          <p:pic>
            <p:nvPicPr>
              <p:cNvPr id="36" name="Picture 14" descr="http://images.blog-u.net/wp-content/uploads/original/2011_02/methanol-formula.png">
                <a:extLst>
                  <a:ext uri="{FF2B5EF4-FFF2-40B4-BE49-F238E27FC236}">
                    <a16:creationId xmlns:a16="http://schemas.microsoft.com/office/drawing/2014/main" id="{2D1B6B4D-0D6B-13C5-47F0-1F4201E4D99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/>
              <a:srcRect l="17086" t="23762" r="44748" b="26146"/>
              <a:stretch/>
            </p:blipFill>
            <p:spPr bwMode="auto">
              <a:xfrm>
                <a:off x="1221583" y="2309074"/>
                <a:ext cx="824488" cy="823073"/>
              </a:xfrm>
              <a:prstGeom prst="rect">
                <a:avLst/>
              </a:prstGeom>
              <a:noFill/>
            </p:spPr>
          </p:pic>
        </p:grpSp>
        <p:pic>
          <p:nvPicPr>
            <p:cNvPr id="34" name="Picture 14" descr="http://images.blog-u.net/wp-content/uploads/original/2011_02/methanol-formula.png">
              <a:extLst>
                <a:ext uri="{FF2B5EF4-FFF2-40B4-BE49-F238E27FC236}">
                  <a16:creationId xmlns:a16="http://schemas.microsoft.com/office/drawing/2014/main" id="{2D549B18-0257-BCF1-8E48-A215FFA22D6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17086" t="23762" r="44748" b="26146"/>
            <a:stretch/>
          </p:blipFill>
          <p:spPr bwMode="auto">
            <a:xfrm>
              <a:off x="635783" y="2309073"/>
              <a:ext cx="824488" cy="823073"/>
            </a:xfrm>
            <a:prstGeom prst="rect">
              <a:avLst/>
            </a:prstGeom>
            <a:noFill/>
          </p:spPr>
        </p:pic>
      </p:grpSp>
      <p:pic>
        <p:nvPicPr>
          <p:cNvPr id="46" name="Picture 14" descr="http://images.blog-u.net/wp-content/uploads/original/2011_02/methanol-formula.png">
            <a:extLst>
              <a:ext uri="{FF2B5EF4-FFF2-40B4-BE49-F238E27FC236}">
                <a16:creationId xmlns:a16="http://schemas.microsoft.com/office/drawing/2014/main" id="{9DA68776-78D3-4C48-80CB-38E5246720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l="17086" t="23762" r="44748" b="26146"/>
          <a:stretch/>
        </p:blipFill>
        <p:spPr bwMode="auto">
          <a:xfrm>
            <a:off x="1222445" y="2921319"/>
            <a:ext cx="824488" cy="8230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87184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EB83FE0F-D19F-572C-A7BB-D139913AB778}"/>
              </a:ext>
            </a:extLst>
          </p:cNvPr>
          <p:cNvSpPr txBox="1"/>
          <p:nvPr/>
        </p:nvSpPr>
        <p:spPr>
          <a:xfrm>
            <a:off x="587228" y="419450"/>
            <a:ext cx="855677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dirty="0" err="1"/>
              <a:t>alkanalen</a:t>
            </a:r>
            <a:endParaRPr lang="nl-NL" sz="4400" dirty="0"/>
          </a:p>
          <a:p>
            <a:endParaRPr lang="nl-NL" sz="2800" dirty="0"/>
          </a:p>
          <a:p>
            <a:r>
              <a:rPr lang="nl-NL" sz="2800" dirty="0"/>
              <a:t>Behoren tot de klasse </a:t>
            </a:r>
            <a:r>
              <a:rPr lang="nl-NL" sz="2800" dirty="0">
                <a:solidFill>
                  <a:srgbClr val="FF0000"/>
                </a:solidFill>
              </a:rPr>
              <a:t>'aldehyden'</a:t>
            </a:r>
          </a:p>
          <a:p>
            <a:endParaRPr lang="nl-NL" sz="2800" dirty="0">
              <a:solidFill>
                <a:srgbClr val="FF0000"/>
              </a:solidFill>
            </a:endParaRPr>
          </a:p>
          <a:p>
            <a:r>
              <a:rPr lang="nl-NL" sz="2800" dirty="0"/>
              <a:t> </a:t>
            </a:r>
          </a:p>
          <a:p>
            <a:endParaRPr lang="nl-NL" sz="4400" dirty="0"/>
          </a:p>
        </p:txBody>
      </p:sp>
    </p:spTree>
    <p:extLst>
      <p:ext uri="{BB962C8B-B14F-4D97-AF65-F5344CB8AC3E}">
        <p14:creationId xmlns:p14="http://schemas.microsoft.com/office/powerpoint/2010/main" val="3941215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ep 37">
            <a:extLst>
              <a:ext uri="{FF2B5EF4-FFF2-40B4-BE49-F238E27FC236}">
                <a16:creationId xmlns:a16="http://schemas.microsoft.com/office/drawing/2014/main" id="{2FDEDFCC-227A-DC69-24CD-21C9C694F422}"/>
              </a:ext>
            </a:extLst>
          </p:cNvPr>
          <p:cNvGrpSpPr/>
          <p:nvPr/>
        </p:nvGrpSpPr>
        <p:grpSpPr>
          <a:xfrm>
            <a:off x="5094833" y="1513718"/>
            <a:ext cx="2624743" cy="2487482"/>
            <a:chOff x="4598178" y="1803270"/>
            <a:chExt cx="2624743" cy="2487482"/>
          </a:xfrm>
        </p:grpSpPr>
        <p:grpSp>
          <p:nvGrpSpPr>
            <p:cNvPr id="39" name="Groep 38">
              <a:extLst>
                <a:ext uri="{FF2B5EF4-FFF2-40B4-BE49-F238E27FC236}">
                  <a16:creationId xmlns:a16="http://schemas.microsoft.com/office/drawing/2014/main" id="{09DBA186-8BC8-0EAA-24DB-BAE74AC75EDE}"/>
                </a:ext>
              </a:extLst>
            </p:cNvPr>
            <p:cNvGrpSpPr/>
            <p:nvPr/>
          </p:nvGrpSpPr>
          <p:grpSpPr>
            <a:xfrm>
              <a:off x="4598178" y="1803270"/>
              <a:ext cx="2624743" cy="1493603"/>
              <a:chOff x="4765957" y="3767440"/>
              <a:chExt cx="2624743" cy="1493603"/>
            </a:xfrm>
          </p:grpSpPr>
          <p:pic>
            <p:nvPicPr>
              <p:cNvPr id="42" name="Afbeelding 41">
                <a:extLst>
                  <a:ext uri="{FF2B5EF4-FFF2-40B4-BE49-F238E27FC236}">
                    <a16:creationId xmlns:a16="http://schemas.microsoft.com/office/drawing/2014/main" id="{F173C878-AD84-BFCB-1396-3F33BFAFDBD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5891" b="35117"/>
              <a:stretch/>
            </p:blipFill>
            <p:spPr>
              <a:xfrm>
                <a:off x="6701098" y="4157986"/>
                <a:ext cx="689602" cy="1103057"/>
              </a:xfrm>
              <a:prstGeom prst="rect">
                <a:avLst/>
              </a:prstGeom>
            </p:spPr>
          </p:pic>
          <p:sp>
            <p:nvSpPr>
              <p:cNvPr id="43" name="Rechthoek 42">
                <a:extLst>
                  <a:ext uri="{FF2B5EF4-FFF2-40B4-BE49-F238E27FC236}">
                    <a16:creationId xmlns:a16="http://schemas.microsoft.com/office/drawing/2014/main" id="{2302A24A-83E0-89A5-D0AB-19193DF385E1}"/>
                  </a:ext>
                </a:extLst>
              </p:cNvPr>
              <p:cNvSpPr/>
              <p:nvPr/>
            </p:nvSpPr>
            <p:spPr>
              <a:xfrm>
                <a:off x="4765957" y="3767440"/>
                <a:ext cx="1707585" cy="914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pic>
          <p:nvPicPr>
            <p:cNvPr id="40" name="Afbeelding 39">
              <a:extLst>
                <a:ext uri="{FF2B5EF4-FFF2-40B4-BE49-F238E27FC236}">
                  <a16:creationId xmlns:a16="http://schemas.microsoft.com/office/drawing/2014/main" id="{50EFE337-B61E-F700-DE35-28A486993A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203" t="26887" r="39274" b="25423"/>
            <a:stretch/>
          </p:blipFill>
          <p:spPr>
            <a:xfrm>
              <a:off x="4809656" y="2401142"/>
              <a:ext cx="1790333" cy="1009345"/>
            </a:xfrm>
            <a:prstGeom prst="rect">
              <a:avLst/>
            </a:prstGeom>
          </p:spPr>
        </p:pic>
        <p:pic>
          <p:nvPicPr>
            <p:cNvPr id="41" name="Afbeelding 40">
              <a:extLst>
                <a:ext uri="{FF2B5EF4-FFF2-40B4-BE49-F238E27FC236}">
                  <a16:creationId xmlns:a16="http://schemas.microsoft.com/office/drawing/2014/main" id="{C1CF7AEC-ED16-1A39-BF20-0951FFA3A6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806" t="26887" r="39274" b="25423"/>
            <a:stretch/>
          </p:blipFill>
          <p:spPr>
            <a:xfrm>
              <a:off x="5069633" y="3281407"/>
              <a:ext cx="689602" cy="1009345"/>
            </a:xfrm>
            <a:prstGeom prst="rect">
              <a:avLst/>
            </a:prstGeom>
          </p:spPr>
        </p:pic>
      </p:grpSp>
      <p:grpSp>
        <p:nvGrpSpPr>
          <p:cNvPr id="3" name="Groep 2">
            <a:extLst>
              <a:ext uri="{FF2B5EF4-FFF2-40B4-BE49-F238E27FC236}">
                <a16:creationId xmlns:a16="http://schemas.microsoft.com/office/drawing/2014/main" id="{2B534362-6497-ED58-9369-A5836D398670}"/>
              </a:ext>
            </a:extLst>
          </p:cNvPr>
          <p:cNvGrpSpPr/>
          <p:nvPr/>
        </p:nvGrpSpPr>
        <p:grpSpPr>
          <a:xfrm>
            <a:off x="635783" y="1394674"/>
            <a:ext cx="2627534" cy="2651873"/>
            <a:chOff x="635783" y="1394674"/>
            <a:chExt cx="2627534" cy="2651873"/>
          </a:xfrm>
        </p:grpSpPr>
        <p:grpSp>
          <p:nvGrpSpPr>
            <p:cNvPr id="4" name="Groep 3">
              <a:extLst>
                <a:ext uri="{FF2B5EF4-FFF2-40B4-BE49-F238E27FC236}">
                  <a16:creationId xmlns:a16="http://schemas.microsoft.com/office/drawing/2014/main" id="{82FFD2AF-6DE3-27C4-99A7-0398C8D0C911}"/>
                </a:ext>
              </a:extLst>
            </p:cNvPr>
            <p:cNvGrpSpPr/>
            <p:nvPr/>
          </p:nvGrpSpPr>
          <p:grpSpPr>
            <a:xfrm>
              <a:off x="1199092" y="1394674"/>
              <a:ext cx="2064225" cy="2651873"/>
              <a:chOff x="1199092" y="1394674"/>
              <a:chExt cx="2064225" cy="2651873"/>
            </a:xfrm>
          </p:grpSpPr>
          <p:grpSp>
            <p:nvGrpSpPr>
              <p:cNvPr id="6" name="Groep 5">
                <a:extLst>
                  <a:ext uri="{FF2B5EF4-FFF2-40B4-BE49-F238E27FC236}">
                    <a16:creationId xmlns:a16="http://schemas.microsoft.com/office/drawing/2014/main" id="{7313CE61-4487-ED7F-D8DD-2AEFF3C5E555}"/>
                  </a:ext>
                </a:extLst>
              </p:cNvPr>
              <p:cNvGrpSpPr/>
              <p:nvPr/>
            </p:nvGrpSpPr>
            <p:grpSpPr>
              <a:xfrm>
                <a:off x="1199092" y="1394674"/>
                <a:ext cx="2064225" cy="2651873"/>
                <a:chOff x="1199092" y="1394674"/>
                <a:chExt cx="2064225" cy="2651873"/>
              </a:xfrm>
            </p:grpSpPr>
            <p:grpSp>
              <p:nvGrpSpPr>
                <p:cNvPr id="8" name="Groep 7">
                  <a:extLst>
                    <a:ext uri="{FF2B5EF4-FFF2-40B4-BE49-F238E27FC236}">
                      <a16:creationId xmlns:a16="http://schemas.microsoft.com/office/drawing/2014/main" id="{B0422A7D-2AEF-0C59-4381-1471C62CFFBB}"/>
                    </a:ext>
                  </a:extLst>
                </p:cNvPr>
                <p:cNvGrpSpPr/>
                <p:nvPr/>
              </p:nvGrpSpPr>
              <p:grpSpPr>
                <a:xfrm>
                  <a:off x="1424424" y="1754328"/>
                  <a:ext cx="1838893" cy="2028738"/>
                  <a:chOff x="1424424" y="1754328"/>
                  <a:chExt cx="1838893" cy="2028738"/>
                </a:xfrm>
              </p:grpSpPr>
              <p:grpSp>
                <p:nvGrpSpPr>
                  <p:cNvPr id="27" name="Groep 26">
                    <a:extLst>
                      <a:ext uri="{FF2B5EF4-FFF2-40B4-BE49-F238E27FC236}">
                        <a16:creationId xmlns:a16="http://schemas.microsoft.com/office/drawing/2014/main" id="{E76CF242-5767-9693-ACEE-57D3E95C7E82}"/>
                      </a:ext>
                    </a:extLst>
                  </p:cNvPr>
                  <p:cNvGrpSpPr/>
                  <p:nvPr/>
                </p:nvGrpSpPr>
                <p:grpSpPr>
                  <a:xfrm>
                    <a:off x="2668409" y="1769954"/>
                    <a:ext cx="594908" cy="2013112"/>
                    <a:chOff x="2265738" y="2592075"/>
                    <a:chExt cx="594908" cy="2013112"/>
                  </a:xfrm>
                </p:grpSpPr>
                <p:pic>
                  <p:nvPicPr>
                    <p:cNvPr id="29" name="Afbeelding 28">
                      <a:extLst>
                        <a:ext uri="{FF2B5EF4-FFF2-40B4-BE49-F238E27FC236}">
                          <a16:creationId xmlns:a16="http://schemas.microsoft.com/office/drawing/2014/main" id="{81406F22-7896-AC40-4191-98A6A4C729DD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54009" r="31558"/>
                    <a:stretch/>
                  </p:blipFill>
                  <p:spPr>
                    <a:xfrm>
                      <a:off x="2265738" y="2625391"/>
                      <a:ext cx="301439" cy="1607217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31" name="Picture 14" descr="http://images.blog-u.net/wp-content/uploads/original/2011_02/methanol-formula.png">
                      <a:extLst>
                        <a:ext uri="{FF2B5EF4-FFF2-40B4-BE49-F238E27FC236}">
                          <a16:creationId xmlns:a16="http://schemas.microsoft.com/office/drawing/2014/main" id="{E382E401-CD77-52D8-557C-D340313E36DA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 rotWithShape="1">
                    <a:blip r:embed="rId5" cstate="print"/>
                    <a:srcRect l="71939" t="-9049" r="17209" b="-13469"/>
                    <a:stretch/>
                  </p:blipFill>
                  <p:spPr bwMode="auto">
                    <a:xfrm>
                      <a:off x="2626206" y="2592075"/>
                      <a:ext cx="234440" cy="2013112"/>
                    </a:xfrm>
                    <a:prstGeom prst="rect">
                      <a:avLst/>
                    </a:prstGeom>
                    <a:noFill/>
                  </p:spPr>
                </p:pic>
              </p:grpSp>
              <p:pic>
                <p:nvPicPr>
                  <p:cNvPr id="28" name="Picture 14" descr="http://images.blog-u.net/wp-content/uploads/original/2011_02/methanol-formula.png">
                    <a:extLst>
                      <a:ext uri="{FF2B5EF4-FFF2-40B4-BE49-F238E27FC236}">
                        <a16:creationId xmlns:a16="http://schemas.microsoft.com/office/drawing/2014/main" id="{9FE807C2-399B-E947-53C4-7B1D5F7BDE78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5" cstate="print"/>
                  <a:srcRect l="400" t="-9049" r="44747" b="-13469"/>
                  <a:stretch/>
                </p:blipFill>
                <p:spPr bwMode="auto">
                  <a:xfrm>
                    <a:off x="1424424" y="1754328"/>
                    <a:ext cx="1184956" cy="2013112"/>
                  </a:xfrm>
                  <a:prstGeom prst="rect">
                    <a:avLst/>
                  </a:prstGeom>
                  <a:noFill/>
                </p:spPr>
              </p:pic>
            </p:grpSp>
            <p:sp>
              <p:nvSpPr>
                <p:cNvPr id="9" name="Rechthoek 8">
                  <a:extLst>
                    <a:ext uri="{FF2B5EF4-FFF2-40B4-BE49-F238E27FC236}">
                      <a16:creationId xmlns:a16="http://schemas.microsoft.com/office/drawing/2014/main" id="{38C6020C-43F2-88B3-F7D2-1C0EE0BDCF00}"/>
                    </a:ext>
                  </a:extLst>
                </p:cNvPr>
                <p:cNvSpPr/>
                <p:nvPr/>
              </p:nvSpPr>
              <p:spPr>
                <a:xfrm>
                  <a:off x="1921079" y="1394674"/>
                  <a:ext cx="604979" cy="9144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11" name="Rechthoek 10">
                  <a:extLst>
                    <a:ext uri="{FF2B5EF4-FFF2-40B4-BE49-F238E27FC236}">
                      <a16:creationId xmlns:a16="http://schemas.microsoft.com/office/drawing/2014/main" id="{55958205-0CF8-835D-F1CD-4D8C3B81A864}"/>
                    </a:ext>
                  </a:extLst>
                </p:cNvPr>
                <p:cNvSpPr/>
                <p:nvPr/>
              </p:nvSpPr>
              <p:spPr>
                <a:xfrm>
                  <a:off x="1199092" y="2058802"/>
                  <a:ext cx="604979" cy="9144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12" name="Rechthoek 11">
                  <a:extLst>
                    <a:ext uri="{FF2B5EF4-FFF2-40B4-BE49-F238E27FC236}">
                      <a16:creationId xmlns:a16="http://schemas.microsoft.com/office/drawing/2014/main" id="{A547419E-D100-12A7-BF0E-30BA79F000BD}"/>
                    </a:ext>
                  </a:extLst>
                </p:cNvPr>
                <p:cNvSpPr/>
                <p:nvPr/>
              </p:nvSpPr>
              <p:spPr>
                <a:xfrm>
                  <a:off x="1484852" y="3132147"/>
                  <a:ext cx="1088132" cy="9144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26" name="Rechthoek 25">
                  <a:extLst>
                    <a:ext uri="{FF2B5EF4-FFF2-40B4-BE49-F238E27FC236}">
                      <a16:creationId xmlns:a16="http://schemas.microsoft.com/office/drawing/2014/main" id="{E1489667-EABC-ED7D-9DA2-0F402417DDD3}"/>
                    </a:ext>
                  </a:extLst>
                </p:cNvPr>
                <p:cNvSpPr/>
                <p:nvPr/>
              </p:nvSpPr>
              <p:spPr>
                <a:xfrm>
                  <a:off x="1502005" y="3132146"/>
                  <a:ext cx="1088132" cy="9144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</p:grpSp>
          <p:pic>
            <p:nvPicPr>
              <p:cNvPr id="7" name="Picture 14" descr="http://images.blog-u.net/wp-content/uploads/original/2011_02/methanol-formula.png">
                <a:extLst>
                  <a:ext uri="{FF2B5EF4-FFF2-40B4-BE49-F238E27FC236}">
                    <a16:creationId xmlns:a16="http://schemas.microsoft.com/office/drawing/2014/main" id="{668CDF5A-D113-E4E9-5EA0-21B0F4B8855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 cstate="print"/>
              <a:srcRect l="17086" t="23762" r="44748" b="26146"/>
              <a:stretch/>
            </p:blipFill>
            <p:spPr bwMode="auto">
              <a:xfrm>
                <a:off x="1221583" y="2309074"/>
                <a:ext cx="824488" cy="823073"/>
              </a:xfrm>
              <a:prstGeom prst="rect">
                <a:avLst/>
              </a:prstGeom>
              <a:noFill/>
            </p:spPr>
          </p:pic>
        </p:grpSp>
        <p:pic>
          <p:nvPicPr>
            <p:cNvPr id="5" name="Picture 14" descr="http://images.blog-u.net/wp-content/uploads/original/2011_02/methanol-formula.png">
              <a:extLst>
                <a:ext uri="{FF2B5EF4-FFF2-40B4-BE49-F238E27FC236}">
                  <a16:creationId xmlns:a16="http://schemas.microsoft.com/office/drawing/2014/main" id="{2AE36A00-0339-4616-2259-BA2939C1C1A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/>
            <a:srcRect l="17086" t="23762" r="44748" b="26146"/>
            <a:stretch/>
          </p:blipFill>
          <p:spPr bwMode="auto">
            <a:xfrm>
              <a:off x="635783" y="2309073"/>
              <a:ext cx="824488" cy="823073"/>
            </a:xfrm>
            <a:prstGeom prst="rect">
              <a:avLst/>
            </a:prstGeom>
            <a:noFill/>
          </p:spPr>
        </p:pic>
      </p:grpSp>
      <p:pic>
        <p:nvPicPr>
          <p:cNvPr id="32" name="Picture 14" descr="http://images.blog-u.net/wp-content/uploads/original/2011_02/methanol-formula.png">
            <a:extLst>
              <a:ext uri="{FF2B5EF4-FFF2-40B4-BE49-F238E27FC236}">
                <a16:creationId xmlns:a16="http://schemas.microsoft.com/office/drawing/2014/main" id="{E89556F9-03B3-68E3-E318-5B1A48BC58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/>
          <a:srcRect l="17086" t="23762" r="44748" b="26146"/>
          <a:stretch/>
        </p:blipFill>
        <p:spPr bwMode="auto">
          <a:xfrm>
            <a:off x="1222445" y="2921319"/>
            <a:ext cx="824488" cy="823073"/>
          </a:xfrm>
          <a:prstGeom prst="rect">
            <a:avLst/>
          </a:prstGeom>
          <a:noFill/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039C11A6-DC8C-2A1C-1273-03D71D67EB84}"/>
              </a:ext>
            </a:extLst>
          </p:cNvPr>
          <p:cNvSpPr txBox="1"/>
          <p:nvPr/>
        </p:nvSpPr>
        <p:spPr>
          <a:xfrm>
            <a:off x="788566" y="4682607"/>
            <a:ext cx="32800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solidFill>
                  <a:srgbClr val="FF0000"/>
                </a:solidFill>
              </a:rPr>
              <a:t>3-methylbutanal</a:t>
            </a:r>
          </a:p>
          <a:p>
            <a:endParaRPr lang="nl-NL" sz="2800" dirty="0">
              <a:solidFill>
                <a:srgbClr val="FF0000"/>
              </a:solidFill>
            </a:endParaRPr>
          </a:p>
          <a:p>
            <a:endParaRPr lang="nl-NL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733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>
            <a:extLst>
              <a:ext uri="{FF2B5EF4-FFF2-40B4-BE49-F238E27FC236}">
                <a16:creationId xmlns:a16="http://schemas.microsoft.com/office/drawing/2014/main" id="{FCC5A9A2-180D-3C0A-E0B4-5A1616B159AA}"/>
              </a:ext>
            </a:extLst>
          </p:cNvPr>
          <p:cNvSpPr txBox="1"/>
          <p:nvPr/>
        </p:nvSpPr>
        <p:spPr>
          <a:xfrm>
            <a:off x="788566" y="4682607"/>
            <a:ext cx="32800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solidFill>
                  <a:srgbClr val="FF0000"/>
                </a:solidFill>
              </a:rPr>
              <a:t>3-methylbutanal</a:t>
            </a:r>
          </a:p>
          <a:p>
            <a:endParaRPr lang="nl-NL" sz="2800" dirty="0">
              <a:solidFill>
                <a:srgbClr val="FF0000"/>
              </a:solidFill>
            </a:endParaRPr>
          </a:p>
          <a:p>
            <a:endParaRPr lang="nl-NL" sz="2800" dirty="0">
              <a:solidFill>
                <a:srgbClr val="FF0000"/>
              </a:solidFill>
            </a:endParaRPr>
          </a:p>
        </p:txBody>
      </p:sp>
      <p:pic>
        <p:nvPicPr>
          <p:cNvPr id="45" name="Afbeelding 44">
            <a:extLst>
              <a:ext uri="{FF2B5EF4-FFF2-40B4-BE49-F238E27FC236}">
                <a16:creationId xmlns:a16="http://schemas.microsoft.com/office/drawing/2014/main" id="{CC2274A4-31EC-64F6-8385-DC5B35901F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306311" y="4489438"/>
            <a:ext cx="2342947" cy="1255723"/>
          </a:xfrm>
          <a:prstGeom prst="rect">
            <a:avLst/>
          </a:prstGeom>
        </p:spPr>
      </p:pic>
      <p:grpSp>
        <p:nvGrpSpPr>
          <p:cNvPr id="3" name="Groep 2">
            <a:extLst>
              <a:ext uri="{FF2B5EF4-FFF2-40B4-BE49-F238E27FC236}">
                <a16:creationId xmlns:a16="http://schemas.microsoft.com/office/drawing/2014/main" id="{3B3F3439-9D35-158C-392F-78B266C5684B}"/>
              </a:ext>
            </a:extLst>
          </p:cNvPr>
          <p:cNvGrpSpPr/>
          <p:nvPr/>
        </p:nvGrpSpPr>
        <p:grpSpPr>
          <a:xfrm>
            <a:off x="5094833" y="1513718"/>
            <a:ext cx="2624743" cy="2487482"/>
            <a:chOff x="4598178" y="1803270"/>
            <a:chExt cx="2624743" cy="2487482"/>
          </a:xfrm>
        </p:grpSpPr>
        <p:grpSp>
          <p:nvGrpSpPr>
            <p:cNvPr id="5" name="Groep 4">
              <a:extLst>
                <a:ext uri="{FF2B5EF4-FFF2-40B4-BE49-F238E27FC236}">
                  <a16:creationId xmlns:a16="http://schemas.microsoft.com/office/drawing/2014/main" id="{96C2A909-7AC0-D45D-ECA4-1F78D4FAAD4F}"/>
                </a:ext>
              </a:extLst>
            </p:cNvPr>
            <p:cNvGrpSpPr/>
            <p:nvPr/>
          </p:nvGrpSpPr>
          <p:grpSpPr>
            <a:xfrm>
              <a:off x="4598178" y="1803270"/>
              <a:ext cx="2624743" cy="1493603"/>
              <a:chOff x="4765957" y="3767440"/>
              <a:chExt cx="2624743" cy="1493603"/>
            </a:xfrm>
          </p:grpSpPr>
          <p:pic>
            <p:nvPicPr>
              <p:cNvPr id="8" name="Afbeelding 7">
                <a:extLst>
                  <a:ext uri="{FF2B5EF4-FFF2-40B4-BE49-F238E27FC236}">
                    <a16:creationId xmlns:a16="http://schemas.microsoft.com/office/drawing/2014/main" id="{0B660A3D-87FB-6C33-5576-4D63E79F37E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5891" b="35117"/>
              <a:stretch/>
            </p:blipFill>
            <p:spPr>
              <a:xfrm>
                <a:off x="6701098" y="4157986"/>
                <a:ext cx="689602" cy="1103057"/>
              </a:xfrm>
              <a:prstGeom prst="rect">
                <a:avLst/>
              </a:prstGeom>
            </p:spPr>
          </p:pic>
          <p:sp>
            <p:nvSpPr>
              <p:cNvPr id="12" name="Rechthoek 11">
                <a:extLst>
                  <a:ext uri="{FF2B5EF4-FFF2-40B4-BE49-F238E27FC236}">
                    <a16:creationId xmlns:a16="http://schemas.microsoft.com/office/drawing/2014/main" id="{3D68D10C-24BE-5D8E-8A0A-FCFA7FB657C8}"/>
                  </a:ext>
                </a:extLst>
              </p:cNvPr>
              <p:cNvSpPr/>
              <p:nvPr/>
            </p:nvSpPr>
            <p:spPr>
              <a:xfrm>
                <a:off x="4765957" y="3767440"/>
                <a:ext cx="1707585" cy="914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pic>
          <p:nvPicPr>
            <p:cNvPr id="6" name="Afbeelding 5">
              <a:extLst>
                <a:ext uri="{FF2B5EF4-FFF2-40B4-BE49-F238E27FC236}">
                  <a16:creationId xmlns:a16="http://schemas.microsoft.com/office/drawing/2014/main" id="{9ACB4470-85D9-9CA5-54DE-1D0EB8B610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203" t="26887" r="39274" b="25423"/>
            <a:stretch/>
          </p:blipFill>
          <p:spPr>
            <a:xfrm>
              <a:off x="4809656" y="2401142"/>
              <a:ext cx="1790333" cy="1009345"/>
            </a:xfrm>
            <a:prstGeom prst="rect">
              <a:avLst/>
            </a:prstGeom>
          </p:spPr>
        </p:pic>
        <p:pic>
          <p:nvPicPr>
            <p:cNvPr id="7" name="Afbeelding 6">
              <a:extLst>
                <a:ext uri="{FF2B5EF4-FFF2-40B4-BE49-F238E27FC236}">
                  <a16:creationId xmlns:a16="http://schemas.microsoft.com/office/drawing/2014/main" id="{E70B142A-4551-574E-9993-D4A83B8A23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806" t="26887" r="39274" b="25423"/>
            <a:stretch/>
          </p:blipFill>
          <p:spPr>
            <a:xfrm>
              <a:off x="5069633" y="3281407"/>
              <a:ext cx="689602" cy="1009345"/>
            </a:xfrm>
            <a:prstGeom prst="rect">
              <a:avLst/>
            </a:prstGeom>
          </p:spPr>
        </p:pic>
      </p:grpSp>
      <p:grpSp>
        <p:nvGrpSpPr>
          <p:cNvPr id="4" name="Groep 3">
            <a:extLst>
              <a:ext uri="{FF2B5EF4-FFF2-40B4-BE49-F238E27FC236}">
                <a16:creationId xmlns:a16="http://schemas.microsoft.com/office/drawing/2014/main" id="{977DFB64-1AC3-71C5-1037-E8070F7E1B69}"/>
              </a:ext>
            </a:extLst>
          </p:cNvPr>
          <p:cNvGrpSpPr/>
          <p:nvPr/>
        </p:nvGrpSpPr>
        <p:grpSpPr>
          <a:xfrm>
            <a:off x="635783" y="1394674"/>
            <a:ext cx="2627534" cy="2651873"/>
            <a:chOff x="635783" y="1394674"/>
            <a:chExt cx="2627534" cy="2651873"/>
          </a:xfrm>
        </p:grpSpPr>
        <p:grpSp>
          <p:nvGrpSpPr>
            <p:cNvPr id="9" name="Groep 8">
              <a:extLst>
                <a:ext uri="{FF2B5EF4-FFF2-40B4-BE49-F238E27FC236}">
                  <a16:creationId xmlns:a16="http://schemas.microsoft.com/office/drawing/2014/main" id="{01C14185-9B67-2807-6346-D2DF73FE70BC}"/>
                </a:ext>
              </a:extLst>
            </p:cNvPr>
            <p:cNvGrpSpPr/>
            <p:nvPr/>
          </p:nvGrpSpPr>
          <p:grpSpPr>
            <a:xfrm>
              <a:off x="1199092" y="1394674"/>
              <a:ext cx="2064225" cy="2651873"/>
              <a:chOff x="1199092" y="1394674"/>
              <a:chExt cx="2064225" cy="2651873"/>
            </a:xfrm>
          </p:grpSpPr>
          <p:grpSp>
            <p:nvGrpSpPr>
              <p:cNvPr id="26" name="Groep 25">
                <a:extLst>
                  <a:ext uri="{FF2B5EF4-FFF2-40B4-BE49-F238E27FC236}">
                    <a16:creationId xmlns:a16="http://schemas.microsoft.com/office/drawing/2014/main" id="{9A28BB61-DD23-F9B7-1E8E-5EE23E55CF08}"/>
                  </a:ext>
                </a:extLst>
              </p:cNvPr>
              <p:cNvGrpSpPr/>
              <p:nvPr/>
            </p:nvGrpSpPr>
            <p:grpSpPr>
              <a:xfrm>
                <a:off x="1199092" y="1394674"/>
                <a:ext cx="2064225" cy="2651873"/>
                <a:chOff x="1199092" y="1394674"/>
                <a:chExt cx="2064225" cy="2651873"/>
              </a:xfrm>
            </p:grpSpPr>
            <p:grpSp>
              <p:nvGrpSpPr>
                <p:cNvPr id="28" name="Groep 27">
                  <a:extLst>
                    <a:ext uri="{FF2B5EF4-FFF2-40B4-BE49-F238E27FC236}">
                      <a16:creationId xmlns:a16="http://schemas.microsoft.com/office/drawing/2014/main" id="{196CB1FF-AAD1-5922-EB54-26278F1B1838}"/>
                    </a:ext>
                  </a:extLst>
                </p:cNvPr>
                <p:cNvGrpSpPr/>
                <p:nvPr/>
              </p:nvGrpSpPr>
              <p:grpSpPr>
                <a:xfrm>
                  <a:off x="1424424" y="1754328"/>
                  <a:ext cx="1838893" cy="2028738"/>
                  <a:chOff x="1424424" y="1754328"/>
                  <a:chExt cx="1838893" cy="2028738"/>
                </a:xfrm>
              </p:grpSpPr>
              <p:grpSp>
                <p:nvGrpSpPr>
                  <p:cNvPr id="34" name="Groep 33">
                    <a:extLst>
                      <a:ext uri="{FF2B5EF4-FFF2-40B4-BE49-F238E27FC236}">
                        <a16:creationId xmlns:a16="http://schemas.microsoft.com/office/drawing/2014/main" id="{9CFEFE69-9577-101B-0A49-D4E4D4F1031D}"/>
                      </a:ext>
                    </a:extLst>
                  </p:cNvPr>
                  <p:cNvGrpSpPr/>
                  <p:nvPr/>
                </p:nvGrpSpPr>
                <p:grpSpPr>
                  <a:xfrm>
                    <a:off x="2668409" y="1769954"/>
                    <a:ext cx="594908" cy="2013112"/>
                    <a:chOff x="2265738" y="2592075"/>
                    <a:chExt cx="594908" cy="2013112"/>
                  </a:xfrm>
                </p:grpSpPr>
                <p:pic>
                  <p:nvPicPr>
                    <p:cNvPr id="36" name="Afbeelding 35">
                      <a:extLst>
                        <a:ext uri="{FF2B5EF4-FFF2-40B4-BE49-F238E27FC236}">
                          <a16:creationId xmlns:a16="http://schemas.microsoft.com/office/drawing/2014/main" id="{8E31AC32-601A-4A66-52C7-1BA2ABD5B61F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54009" r="31558"/>
                    <a:stretch/>
                  </p:blipFill>
                  <p:spPr>
                    <a:xfrm>
                      <a:off x="2265738" y="2625391"/>
                      <a:ext cx="301439" cy="1607217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37" name="Picture 14" descr="http://images.blog-u.net/wp-content/uploads/original/2011_02/methanol-formula.png">
                      <a:extLst>
                        <a:ext uri="{FF2B5EF4-FFF2-40B4-BE49-F238E27FC236}">
                          <a16:creationId xmlns:a16="http://schemas.microsoft.com/office/drawing/2014/main" id="{0F2BBF34-C165-4301-2629-68E9767267BD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 rotWithShape="1">
                    <a:blip r:embed="rId6" cstate="print"/>
                    <a:srcRect l="71939" t="-9049" r="17209" b="-13469"/>
                    <a:stretch/>
                  </p:blipFill>
                  <p:spPr bwMode="auto">
                    <a:xfrm>
                      <a:off x="2626206" y="2592075"/>
                      <a:ext cx="234440" cy="2013112"/>
                    </a:xfrm>
                    <a:prstGeom prst="rect">
                      <a:avLst/>
                    </a:prstGeom>
                    <a:noFill/>
                  </p:spPr>
                </p:pic>
              </p:grpSp>
              <p:pic>
                <p:nvPicPr>
                  <p:cNvPr id="35" name="Picture 14" descr="http://images.blog-u.net/wp-content/uploads/original/2011_02/methanol-formula.png">
                    <a:extLst>
                      <a:ext uri="{FF2B5EF4-FFF2-40B4-BE49-F238E27FC236}">
                        <a16:creationId xmlns:a16="http://schemas.microsoft.com/office/drawing/2014/main" id="{01FBB766-EC3D-83A8-6204-5A59D1C73AFE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6" cstate="print"/>
                  <a:srcRect l="400" t="-9049" r="44747" b="-13469"/>
                  <a:stretch/>
                </p:blipFill>
                <p:spPr bwMode="auto">
                  <a:xfrm>
                    <a:off x="1424424" y="1754328"/>
                    <a:ext cx="1184956" cy="2013112"/>
                  </a:xfrm>
                  <a:prstGeom prst="rect">
                    <a:avLst/>
                  </a:prstGeom>
                  <a:noFill/>
                </p:spPr>
              </p:pic>
            </p:grpSp>
            <p:sp>
              <p:nvSpPr>
                <p:cNvPr id="29" name="Rechthoek 28">
                  <a:extLst>
                    <a:ext uri="{FF2B5EF4-FFF2-40B4-BE49-F238E27FC236}">
                      <a16:creationId xmlns:a16="http://schemas.microsoft.com/office/drawing/2014/main" id="{0C07C944-13C9-2B02-E9E0-7F14DAA23A74}"/>
                    </a:ext>
                  </a:extLst>
                </p:cNvPr>
                <p:cNvSpPr/>
                <p:nvPr/>
              </p:nvSpPr>
              <p:spPr>
                <a:xfrm>
                  <a:off x="1921079" y="1394674"/>
                  <a:ext cx="604979" cy="9144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31" name="Rechthoek 30">
                  <a:extLst>
                    <a:ext uri="{FF2B5EF4-FFF2-40B4-BE49-F238E27FC236}">
                      <a16:creationId xmlns:a16="http://schemas.microsoft.com/office/drawing/2014/main" id="{8A8562B1-D430-50EE-CED0-584BCEB4CA24}"/>
                    </a:ext>
                  </a:extLst>
                </p:cNvPr>
                <p:cNvSpPr/>
                <p:nvPr/>
              </p:nvSpPr>
              <p:spPr>
                <a:xfrm>
                  <a:off x="1199092" y="2058802"/>
                  <a:ext cx="604979" cy="9144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32" name="Rechthoek 31">
                  <a:extLst>
                    <a:ext uri="{FF2B5EF4-FFF2-40B4-BE49-F238E27FC236}">
                      <a16:creationId xmlns:a16="http://schemas.microsoft.com/office/drawing/2014/main" id="{74594190-E1B1-0A39-1B4F-9149C1E2CA16}"/>
                    </a:ext>
                  </a:extLst>
                </p:cNvPr>
                <p:cNvSpPr/>
                <p:nvPr/>
              </p:nvSpPr>
              <p:spPr>
                <a:xfrm>
                  <a:off x="1484852" y="3132147"/>
                  <a:ext cx="1088132" cy="9144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33" name="Rechthoek 32">
                  <a:extLst>
                    <a:ext uri="{FF2B5EF4-FFF2-40B4-BE49-F238E27FC236}">
                      <a16:creationId xmlns:a16="http://schemas.microsoft.com/office/drawing/2014/main" id="{AD69B5DC-12D3-59FB-99D8-9BD858B57B39}"/>
                    </a:ext>
                  </a:extLst>
                </p:cNvPr>
                <p:cNvSpPr/>
                <p:nvPr/>
              </p:nvSpPr>
              <p:spPr>
                <a:xfrm>
                  <a:off x="1502005" y="3132146"/>
                  <a:ext cx="1088132" cy="9144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</p:grpSp>
          <p:pic>
            <p:nvPicPr>
              <p:cNvPr id="27" name="Picture 14" descr="http://images.blog-u.net/wp-content/uploads/original/2011_02/methanol-formula.png">
                <a:extLst>
                  <a:ext uri="{FF2B5EF4-FFF2-40B4-BE49-F238E27FC236}">
                    <a16:creationId xmlns:a16="http://schemas.microsoft.com/office/drawing/2014/main" id="{2A32791E-A6E4-DEAC-C8EF-EE6D3A45BD5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 cstate="print"/>
              <a:srcRect l="17086" t="23762" r="44748" b="26146"/>
              <a:stretch/>
            </p:blipFill>
            <p:spPr bwMode="auto">
              <a:xfrm>
                <a:off x="1221583" y="2309074"/>
                <a:ext cx="824488" cy="823073"/>
              </a:xfrm>
              <a:prstGeom prst="rect">
                <a:avLst/>
              </a:prstGeom>
              <a:noFill/>
            </p:spPr>
          </p:pic>
        </p:grpSp>
        <p:pic>
          <p:nvPicPr>
            <p:cNvPr id="11" name="Picture 14" descr="http://images.blog-u.net/wp-content/uploads/original/2011_02/methanol-formula.png">
              <a:extLst>
                <a:ext uri="{FF2B5EF4-FFF2-40B4-BE49-F238E27FC236}">
                  <a16:creationId xmlns:a16="http://schemas.microsoft.com/office/drawing/2014/main" id="{8CA008FE-9FA6-A790-616E-12F42FC13F4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/>
            <a:srcRect l="17086" t="23762" r="44748" b="26146"/>
            <a:stretch/>
          </p:blipFill>
          <p:spPr bwMode="auto">
            <a:xfrm>
              <a:off x="635783" y="2309073"/>
              <a:ext cx="824488" cy="823073"/>
            </a:xfrm>
            <a:prstGeom prst="rect">
              <a:avLst/>
            </a:prstGeom>
            <a:noFill/>
          </p:spPr>
        </p:pic>
      </p:grpSp>
      <p:pic>
        <p:nvPicPr>
          <p:cNvPr id="38" name="Picture 14" descr="http://images.blog-u.net/wp-content/uploads/original/2011_02/methanol-formula.png">
            <a:extLst>
              <a:ext uri="{FF2B5EF4-FFF2-40B4-BE49-F238E27FC236}">
                <a16:creationId xmlns:a16="http://schemas.microsoft.com/office/drawing/2014/main" id="{48BD8DF3-F801-04E4-BC5B-39ED8D9D6A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/>
          <a:srcRect l="17086" t="23762" r="44748" b="26146"/>
          <a:stretch/>
        </p:blipFill>
        <p:spPr bwMode="auto">
          <a:xfrm>
            <a:off x="1222445" y="2921319"/>
            <a:ext cx="824488" cy="8230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29421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27" y="1107347"/>
            <a:ext cx="8635545" cy="1560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22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27" y="1107347"/>
            <a:ext cx="8635545" cy="1560353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5ED01EE9-D301-8E98-635A-5D74FA024820}"/>
              </a:ext>
            </a:extLst>
          </p:cNvPr>
          <p:cNvSpPr txBox="1"/>
          <p:nvPr/>
        </p:nvSpPr>
        <p:spPr>
          <a:xfrm>
            <a:off x="1921080" y="4682607"/>
            <a:ext cx="21475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err="1">
                <a:solidFill>
                  <a:srgbClr val="FF0000"/>
                </a:solidFill>
              </a:rPr>
              <a:t>decanal</a:t>
            </a:r>
            <a:endParaRPr lang="nl-NL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497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EB83FE0F-D19F-572C-A7BB-D139913AB778}"/>
              </a:ext>
            </a:extLst>
          </p:cNvPr>
          <p:cNvSpPr txBox="1"/>
          <p:nvPr/>
        </p:nvSpPr>
        <p:spPr>
          <a:xfrm>
            <a:off x="587228" y="419450"/>
            <a:ext cx="8556771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dirty="0" err="1"/>
              <a:t>alkanonen</a:t>
            </a:r>
            <a:endParaRPr lang="nl-NL" sz="4400" dirty="0"/>
          </a:p>
          <a:p>
            <a:endParaRPr lang="nl-NL" sz="2800" dirty="0"/>
          </a:p>
          <a:p>
            <a:endParaRPr lang="nl-NL" sz="4400" dirty="0"/>
          </a:p>
        </p:txBody>
      </p:sp>
    </p:spTree>
    <p:extLst>
      <p:ext uri="{BB962C8B-B14F-4D97-AF65-F5344CB8AC3E}">
        <p14:creationId xmlns:p14="http://schemas.microsoft.com/office/powerpoint/2010/main" val="3371458244"/>
      </p:ext>
    </p:extLst>
  </p:cSld>
  <p:clrMapOvr>
    <a:masterClrMapping/>
  </p:clrMapOvr>
  <p:transition spd="slow">
    <p:fade thruBlk="1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EB83FE0F-D19F-572C-A7BB-D139913AB778}"/>
              </a:ext>
            </a:extLst>
          </p:cNvPr>
          <p:cNvSpPr txBox="1"/>
          <p:nvPr/>
        </p:nvSpPr>
        <p:spPr>
          <a:xfrm>
            <a:off x="587228" y="419450"/>
            <a:ext cx="8556771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dirty="0" err="1"/>
              <a:t>alkanonen</a:t>
            </a:r>
            <a:endParaRPr lang="nl-NL" sz="4400" dirty="0"/>
          </a:p>
          <a:p>
            <a:endParaRPr lang="nl-NL" sz="2800" dirty="0"/>
          </a:p>
          <a:p>
            <a:r>
              <a:rPr lang="nl-NL" sz="2800" dirty="0"/>
              <a:t>Behoren tot de klasse </a:t>
            </a:r>
            <a:r>
              <a:rPr lang="nl-NL" sz="2800" dirty="0">
                <a:solidFill>
                  <a:srgbClr val="FF0000"/>
                </a:solidFill>
              </a:rPr>
              <a:t>'ketonen'</a:t>
            </a:r>
          </a:p>
          <a:p>
            <a:endParaRPr lang="nl-NL" sz="2800" dirty="0">
              <a:solidFill>
                <a:srgbClr val="FF0000"/>
              </a:solidFill>
            </a:endParaRPr>
          </a:p>
          <a:p>
            <a:endParaRPr lang="nl-NL" sz="4400" dirty="0"/>
          </a:p>
        </p:txBody>
      </p:sp>
    </p:spTree>
    <p:extLst>
      <p:ext uri="{BB962C8B-B14F-4D97-AF65-F5344CB8AC3E}">
        <p14:creationId xmlns:p14="http://schemas.microsoft.com/office/powerpoint/2010/main" val="1406560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EB83FE0F-D19F-572C-A7BB-D139913AB778}"/>
              </a:ext>
            </a:extLst>
          </p:cNvPr>
          <p:cNvSpPr txBox="1"/>
          <p:nvPr/>
        </p:nvSpPr>
        <p:spPr>
          <a:xfrm>
            <a:off x="587228" y="419450"/>
            <a:ext cx="8556771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dirty="0" err="1"/>
              <a:t>alkanonen</a:t>
            </a:r>
            <a:endParaRPr lang="nl-NL" sz="4400" dirty="0"/>
          </a:p>
          <a:p>
            <a:endParaRPr lang="nl-NL" sz="2800" dirty="0"/>
          </a:p>
          <a:p>
            <a:r>
              <a:rPr lang="nl-NL" sz="2800" dirty="0"/>
              <a:t>Behoren tot de klasse 'ketonen'</a:t>
            </a:r>
          </a:p>
          <a:p>
            <a:endParaRPr lang="nl-NL" sz="2800" dirty="0">
              <a:solidFill>
                <a:srgbClr val="FF0000"/>
              </a:solidFill>
            </a:endParaRPr>
          </a:p>
          <a:p>
            <a:r>
              <a:rPr lang="nl-NL" sz="2800" dirty="0"/>
              <a:t>Bevatten de karakteristieke ketongroep</a:t>
            </a:r>
          </a:p>
          <a:p>
            <a:endParaRPr lang="nl-NL" sz="2800" dirty="0">
              <a:solidFill>
                <a:srgbClr val="FF0000"/>
              </a:solidFill>
            </a:endParaRPr>
          </a:p>
          <a:p>
            <a:endParaRPr lang="nl-NL" sz="4400" dirty="0"/>
          </a:p>
        </p:txBody>
      </p:sp>
      <p:grpSp>
        <p:nvGrpSpPr>
          <p:cNvPr id="22" name="Groep 21">
            <a:extLst>
              <a:ext uri="{FF2B5EF4-FFF2-40B4-BE49-F238E27FC236}">
                <a16:creationId xmlns:a16="http://schemas.microsoft.com/office/drawing/2014/main" id="{0DC4E354-B56A-094C-3B34-4B43A597DCF2}"/>
              </a:ext>
            </a:extLst>
          </p:cNvPr>
          <p:cNvGrpSpPr/>
          <p:nvPr/>
        </p:nvGrpSpPr>
        <p:grpSpPr>
          <a:xfrm>
            <a:off x="6539317" y="1822031"/>
            <a:ext cx="1556059" cy="1046440"/>
            <a:chOff x="4190400" y="4774956"/>
            <a:chExt cx="1556059" cy="1046440"/>
          </a:xfrm>
        </p:grpSpPr>
        <p:sp>
          <p:nvSpPr>
            <p:cNvPr id="16" name="Tekstvak 15">
              <a:extLst>
                <a:ext uri="{FF2B5EF4-FFF2-40B4-BE49-F238E27FC236}">
                  <a16:creationId xmlns:a16="http://schemas.microsoft.com/office/drawing/2014/main" id="{9F078788-FEEB-6D59-14BB-6543FA135EBF}"/>
                </a:ext>
              </a:extLst>
            </p:cNvPr>
            <p:cNvSpPr txBox="1"/>
            <p:nvPr/>
          </p:nvSpPr>
          <p:spPr>
            <a:xfrm flipH="1">
              <a:off x="4315715" y="5113510"/>
              <a:ext cx="14307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800" b="1" dirty="0">
                  <a:solidFill>
                    <a:srgbClr val="FF0000"/>
                  </a:solidFill>
                </a:rPr>
                <a:t>|</a:t>
              </a:r>
              <a:endParaRPr lang="nl-NL" dirty="0"/>
            </a:p>
          </p:txBody>
        </p:sp>
        <p:sp>
          <p:nvSpPr>
            <p:cNvPr id="18" name="Tekstvak 17">
              <a:extLst>
                <a:ext uri="{FF2B5EF4-FFF2-40B4-BE49-F238E27FC236}">
                  <a16:creationId xmlns:a16="http://schemas.microsoft.com/office/drawing/2014/main" id="{6299061D-3B44-6945-2A1C-125BA8837E49}"/>
                </a:ext>
              </a:extLst>
            </p:cNvPr>
            <p:cNvSpPr txBox="1"/>
            <p:nvPr/>
          </p:nvSpPr>
          <p:spPr>
            <a:xfrm>
              <a:off x="4392000" y="5113510"/>
              <a:ext cx="74477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nl-NL" sz="1800" b="1" dirty="0">
                  <a:solidFill>
                    <a:srgbClr val="FF0000"/>
                  </a:solidFill>
                </a:rPr>
                <a:t>|</a:t>
              </a:r>
              <a:endParaRPr lang="nl-NL" dirty="0"/>
            </a:p>
          </p:txBody>
        </p:sp>
        <p:sp>
          <p:nvSpPr>
            <p:cNvPr id="20" name="Tekstvak 19">
              <a:extLst>
                <a:ext uri="{FF2B5EF4-FFF2-40B4-BE49-F238E27FC236}">
                  <a16:creationId xmlns:a16="http://schemas.microsoft.com/office/drawing/2014/main" id="{6021B849-94FB-AEFD-76B1-EA2153B361B5}"/>
                </a:ext>
              </a:extLst>
            </p:cNvPr>
            <p:cNvSpPr txBox="1"/>
            <p:nvPr/>
          </p:nvSpPr>
          <p:spPr>
            <a:xfrm>
              <a:off x="4291200" y="4774956"/>
              <a:ext cx="42191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800" dirty="0">
                  <a:solidFill>
                    <a:srgbClr val="FF0000"/>
                  </a:solidFill>
                </a:rPr>
                <a:t>O</a:t>
              </a:r>
            </a:p>
          </p:txBody>
        </p:sp>
        <p:sp>
          <p:nvSpPr>
            <p:cNvPr id="21" name="Tekstvak 20">
              <a:extLst>
                <a:ext uri="{FF2B5EF4-FFF2-40B4-BE49-F238E27FC236}">
                  <a16:creationId xmlns:a16="http://schemas.microsoft.com/office/drawing/2014/main" id="{A0DCAC38-A455-DC6E-BD93-AA5C3480E676}"/>
                </a:ext>
              </a:extLst>
            </p:cNvPr>
            <p:cNvSpPr txBox="1"/>
            <p:nvPr/>
          </p:nvSpPr>
          <p:spPr>
            <a:xfrm>
              <a:off x="4190400" y="5298176"/>
              <a:ext cx="8210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800" dirty="0">
                  <a:solidFill>
                    <a:srgbClr val="FF0000"/>
                  </a:solidFill>
                </a:rPr>
                <a:t>-C-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33735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EB83FE0F-D19F-572C-A7BB-D139913AB778}"/>
              </a:ext>
            </a:extLst>
          </p:cNvPr>
          <p:cNvSpPr txBox="1"/>
          <p:nvPr/>
        </p:nvSpPr>
        <p:spPr>
          <a:xfrm>
            <a:off x="587228" y="419450"/>
            <a:ext cx="855677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dirty="0" err="1"/>
              <a:t>alkanonen</a:t>
            </a:r>
            <a:endParaRPr lang="nl-NL" sz="4400" dirty="0"/>
          </a:p>
          <a:p>
            <a:endParaRPr lang="nl-NL" sz="2800" dirty="0"/>
          </a:p>
          <a:p>
            <a:r>
              <a:rPr lang="nl-NL" sz="2800" dirty="0"/>
              <a:t>Behoren tot de klasse 'ketonen'</a:t>
            </a:r>
          </a:p>
          <a:p>
            <a:endParaRPr lang="nl-NL" sz="2800" dirty="0">
              <a:solidFill>
                <a:srgbClr val="FF0000"/>
              </a:solidFill>
            </a:endParaRPr>
          </a:p>
          <a:p>
            <a:r>
              <a:rPr lang="nl-NL" sz="2800" dirty="0"/>
              <a:t>Bevatten de karakteristieke ketongroep</a:t>
            </a:r>
          </a:p>
          <a:p>
            <a:endParaRPr lang="nl-NL" sz="2800" dirty="0">
              <a:solidFill>
                <a:srgbClr val="FF0000"/>
              </a:solidFill>
            </a:endParaRPr>
          </a:p>
          <a:p>
            <a:r>
              <a:rPr lang="nl-NL" sz="2800" dirty="0"/>
              <a:t>Uitgang:</a:t>
            </a:r>
            <a:r>
              <a:rPr lang="nl-NL" sz="2800" dirty="0">
                <a:solidFill>
                  <a:srgbClr val="FF0000"/>
                </a:solidFill>
              </a:rPr>
              <a:t>  -on</a:t>
            </a:r>
            <a:endParaRPr lang="nl-NL" sz="2800" dirty="0"/>
          </a:p>
          <a:p>
            <a:endParaRPr lang="nl-NL" sz="4400" dirty="0"/>
          </a:p>
        </p:txBody>
      </p:sp>
      <p:grpSp>
        <p:nvGrpSpPr>
          <p:cNvPr id="22" name="Groep 21">
            <a:extLst>
              <a:ext uri="{FF2B5EF4-FFF2-40B4-BE49-F238E27FC236}">
                <a16:creationId xmlns:a16="http://schemas.microsoft.com/office/drawing/2014/main" id="{0DC4E354-B56A-094C-3B34-4B43A597DCF2}"/>
              </a:ext>
            </a:extLst>
          </p:cNvPr>
          <p:cNvGrpSpPr/>
          <p:nvPr/>
        </p:nvGrpSpPr>
        <p:grpSpPr>
          <a:xfrm>
            <a:off x="6539317" y="1822031"/>
            <a:ext cx="1556059" cy="1046440"/>
            <a:chOff x="4190400" y="4774956"/>
            <a:chExt cx="1556059" cy="1046440"/>
          </a:xfrm>
        </p:grpSpPr>
        <p:sp>
          <p:nvSpPr>
            <p:cNvPr id="16" name="Tekstvak 15">
              <a:extLst>
                <a:ext uri="{FF2B5EF4-FFF2-40B4-BE49-F238E27FC236}">
                  <a16:creationId xmlns:a16="http://schemas.microsoft.com/office/drawing/2014/main" id="{9F078788-FEEB-6D59-14BB-6543FA135EBF}"/>
                </a:ext>
              </a:extLst>
            </p:cNvPr>
            <p:cNvSpPr txBox="1"/>
            <p:nvPr/>
          </p:nvSpPr>
          <p:spPr>
            <a:xfrm flipH="1">
              <a:off x="4315715" y="5113510"/>
              <a:ext cx="14307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800" b="1" dirty="0">
                  <a:solidFill>
                    <a:srgbClr val="FF0000"/>
                  </a:solidFill>
                </a:rPr>
                <a:t>|</a:t>
              </a:r>
              <a:endParaRPr lang="nl-NL" dirty="0"/>
            </a:p>
          </p:txBody>
        </p:sp>
        <p:sp>
          <p:nvSpPr>
            <p:cNvPr id="18" name="Tekstvak 17">
              <a:extLst>
                <a:ext uri="{FF2B5EF4-FFF2-40B4-BE49-F238E27FC236}">
                  <a16:creationId xmlns:a16="http://schemas.microsoft.com/office/drawing/2014/main" id="{6299061D-3B44-6945-2A1C-125BA8837E49}"/>
                </a:ext>
              </a:extLst>
            </p:cNvPr>
            <p:cNvSpPr txBox="1"/>
            <p:nvPr/>
          </p:nvSpPr>
          <p:spPr>
            <a:xfrm>
              <a:off x="4392000" y="5113510"/>
              <a:ext cx="74477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nl-NL" sz="1800" b="1" dirty="0">
                  <a:solidFill>
                    <a:srgbClr val="FF0000"/>
                  </a:solidFill>
                </a:rPr>
                <a:t>|</a:t>
              </a:r>
              <a:endParaRPr lang="nl-NL" dirty="0"/>
            </a:p>
          </p:txBody>
        </p:sp>
        <p:sp>
          <p:nvSpPr>
            <p:cNvPr id="20" name="Tekstvak 19">
              <a:extLst>
                <a:ext uri="{FF2B5EF4-FFF2-40B4-BE49-F238E27FC236}">
                  <a16:creationId xmlns:a16="http://schemas.microsoft.com/office/drawing/2014/main" id="{6021B849-94FB-AEFD-76B1-EA2153B361B5}"/>
                </a:ext>
              </a:extLst>
            </p:cNvPr>
            <p:cNvSpPr txBox="1"/>
            <p:nvPr/>
          </p:nvSpPr>
          <p:spPr>
            <a:xfrm>
              <a:off x="4291200" y="4774956"/>
              <a:ext cx="42191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800" dirty="0">
                  <a:solidFill>
                    <a:srgbClr val="FF0000"/>
                  </a:solidFill>
                </a:rPr>
                <a:t>O</a:t>
              </a:r>
            </a:p>
          </p:txBody>
        </p:sp>
        <p:sp>
          <p:nvSpPr>
            <p:cNvPr id="21" name="Tekstvak 20">
              <a:extLst>
                <a:ext uri="{FF2B5EF4-FFF2-40B4-BE49-F238E27FC236}">
                  <a16:creationId xmlns:a16="http://schemas.microsoft.com/office/drawing/2014/main" id="{A0DCAC38-A455-DC6E-BD93-AA5C3480E676}"/>
                </a:ext>
              </a:extLst>
            </p:cNvPr>
            <p:cNvSpPr txBox="1"/>
            <p:nvPr/>
          </p:nvSpPr>
          <p:spPr>
            <a:xfrm>
              <a:off x="4190400" y="5298176"/>
              <a:ext cx="8210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800" dirty="0">
                  <a:solidFill>
                    <a:srgbClr val="FF0000"/>
                  </a:solidFill>
                </a:rPr>
                <a:t>-C-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26636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98" y="-57666"/>
            <a:ext cx="8529695" cy="7250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854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004" y="645953"/>
            <a:ext cx="3112678" cy="2645796"/>
          </a:xfrm>
          <a:prstGeom prst="rect">
            <a:avLst/>
          </a:prstGeom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56EE8F15-E623-C7AC-E796-D1E4CAA872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301" y="1098386"/>
            <a:ext cx="2883527" cy="1740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05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EB83FE0F-D19F-572C-A7BB-D139913AB778}"/>
              </a:ext>
            </a:extLst>
          </p:cNvPr>
          <p:cNvSpPr txBox="1"/>
          <p:nvPr/>
        </p:nvSpPr>
        <p:spPr>
          <a:xfrm>
            <a:off x="587228" y="419450"/>
            <a:ext cx="8556771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dirty="0" err="1"/>
              <a:t>alkanalen</a:t>
            </a:r>
            <a:endParaRPr lang="nl-NL" sz="4400" dirty="0"/>
          </a:p>
          <a:p>
            <a:endParaRPr lang="nl-NL" sz="2800" dirty="0"/>
          </a:p>
          <a:p>
            <a:r>
              <a:rPr lang="nl-NL" sz="2800" dirty="0"/>
              <a:t>Behoren tot de klasse 'aldehyden'</a:t>
            </a:r>
          </a:p>
          <a:p>
            <a:endParaRPr lang="nl-NL" sz="2800" dirty="0">
              <a:solidFill>
                <a:srgbClr val="FF0000"/>
              </a:solidFill>
            </a:endParaRPr>
          </a:p>
          <a:p>
            <a:r>
              <a:rPr lang="nl-NL" sz="2800" dirty="0"/>
              <a:t>Bevatten de karakteristieke aldehydegroep</a:t>
            </a:r>
            <a:endParaRPr lang="nl-NL" sz="4400" dirty="0"/>
          </a:p>
        </p:txBody>
      </p:sp>
      <p:grpSp>
        <p:nvGrpSpPr>
          <p:cNvPr id="22" name="Groep 21">
            <a:extLst>
              <a:ext uri="{FF2B5EF4-FFF2-40B4-BE49-F238E27FC236}">
                <a16:creationId xmlns:a16="http://schemas.microsoft.com/office/drawing/2014/main" id="{0DC4E354-B56A-094C-3B34-4B43A597DCF2}"/>
              </a:ext>
            </a:extLst>
          </p:cNvPr>
          <p:cNvGrpSpPr/>
          <p:nvPr/>
        </p:nvGrpSpPr>
        <p:grpSpPr>
          <a:xfrm>
            <a:off x="7126546" y="1866000"/>
            <a:ext cx="1556059" cy="1046440"/>
            <a:chOff x="4190400" y="4774956"/>
            <a:chExt cx="1556059" cy="1046440"/>
          </a:xfrm>
        </p:grpSpPr>
        <p:sp>
          <p:nvSpPr>
            <p:cNvPr id="16" name="Tekstvak 15">
              <a:extLst>
                <a:ext uri="{FF2B5EF4-FFF2-40B4-BE49-F238E27FC236}">
                  <a16:creationId xmlns:a16="http://schemas.microsoft.com/office/drawing/2014/main" id="{9F078788-FEEB-6D59-14BB-6543FA135EBF}"/>
                </a:ext>
              </a:extLst>
            </p:cNvPr>
            <p:cNvSpPr txBox="1"/>
            <p:nvPr/>
          </p:nvSpPr>
          <p:spPr>
            <a:xfrm flipH="1">
              <a:off x="4315715" y="5113510"/>
              <a:ext cx="14307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800" b="1" dirty="0">
                  <a:solidFill>
                    <a:srgbClr val="FF0000"/>
                  </a:solidFill>
                </a:rPr>
                <a:t>|</a:t>
              </a:r>
              <a:endParaRPr lang="nl-NL" dirty="0"/>
            </a:p>
          </p:txBody>
        </p:sp>
        <p:sp>
          <p:nvSpPr>
            <p:cNvPr id="18" name="Tekstvak 17">
              <a:extLst>
                <a:ext uri="{FF2B5EF4-FFF2-40B4-BE49-F238E27FC236}">
                  <a16:creationId xmlns:a16="http://schemas.microsoft.com/office/drawing/2014/main" id="{6299061D-3B44-6945-2A1C-125BA8837E49}"/>
                </a:ext>
              </a:extLst>
            </p:cNvPr>
            <p:cNvSpPr txBox="1"/>
            <p:nvPr/>
          </p:nvSpPr>
          <p:spPr>
            <a:xfrm>
              <a:off x="4392000" y="5113510"/>
              <a:ext cx="74477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nl-NL" sz="1800" b="1" dirty="0">
                  <a:solidFill>
                    <a:srgbClr val="FF0000"/>
                  </a:solidFill>
                </a:rPr>
                <a:t>|</a:t>
              </a:r>
              <a:endParaRPr lang="nl-NL" dirty="0"/>
            </a:p>
          </p:txBody>
        </p:sp>
        <p:sp>
          <p:nvSpPr>
            <p:cNvPr id="20" name="Tekstvak 19">
              <a:extLst>
                <a:ext uri="{FF2B5EF4-FFF2-40B4-BE49-F238E27FC236}">
                  <a16:creationId xmlns:a16="http://schemas.microsoft.com/office/drawing/2014/main" id="{6021B849-94FB-AEFD-76B1-EA2153B361B5}"/>
                </a:ext>
              </a:extLst>
            </p:cNvPr>
            <p:cNvSpPr txBox="1"/>
            <p:nvPr/>
          </p:nvSpPr>
          <p:spPr>
            <a:xfrm>
              <a:off x="4291200" y="4774956"/>
              <a:ext cx="42191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800" dirty="0">
                  <a:solidFill>
                    <a:srgbClr val="FF0000"/>
                  </a:solidFill>
                </a:rPr>
                <a:t>O</a:t>
              </a:r>
            </a:p>
          </p:txBody>
        </p:sp>
        <p:sp>
          <p:nvSpPr>
            <p:cNvPr id="21" name="Tekstvak 20">
              <a:extLst>
                <a:ext uri="{FF2B5EF4-FFF2-40B4-BE49-F238E27FC236}">
                  <a16:creationId xmlns:a16="http://schemas.microsoft.com/office/drawing/2014/main" id="{A0DCAC38-A455-DC6E-BD93-AA5C3480E676}"/>
                </a:ext>
              </a:extLst>
            </p:cNvPr>
            <p:cNvSpPr txBox="1"/>
            <p:nvPr/>
          </p:nvSpPr>
          <p:spPr>
            <a:xfrm>
              <a:off x="4190400" y="5298176"/>
              <a:ext cx="8210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800" dirty="0">
                  <a:solidFill>
                    <a:srgbClr val="FF0000"/>
                  </a:solidFill>
                </a:rPr>
                <a:t>-C-H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94429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004" y="645953"/>
            <a:ext cx="3112678" cy="2645796"/>
          </a:xfrm>
          <a:prstGeom prst="rect">
            <a:avLst/>
          </a:prstGeom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56EE8F15-E623-C7AC-E796-D1E4CAA872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301" y="1098386"/>
            <a:ext cx="2883527" cy="1740930"/>
          </a:xfrm>
          <a:prstGeom prst="rect">
            <a:avLst/>
          </a:prstGeom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46CAEFE4-678C-E9FD-9413-91A96F27F331}"/>
              </a:ext>
            </a:extLst>
          </p:cNvPr>
          <p:cNvSpPr/>
          <p:nvPr/>
        </p:nvSpPr>
        <p:spPr>
          <a:xfrm>
            <a:off x="2341671" y="1098385"/>
            <a:ext cx="620785" cy="11414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00131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004" y="645953"/>
            <a:ext cx="3112678" cy="2645796"/>
          </a:xfrm>
          <a:prstGeom prst="rect">
            <a:avLst/>
          </a:prstGeom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56EE8F15-E623-C7AC-E796-D1E4CAA872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301" y="1098386"/>
            <a:ext cx="2883527" cy="1740930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B18422FF-8AF7-2D45-66C1-9B09E12ED23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5045" y="4077408"/>
            <a:ext cx="2883527" cy="1859804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8B85A4A3-DEAB-F8E4-43D0-0ECE1DFC9102}"/>
              </a:ext>
            </a:extLst>
          </p:cNvPr>
          <p:cNvSpPr txBox="1"/>
          <p:nvPr/>
        </p:nvSpPr>
        <p:spPr>
          <a:xfrm>
            <a:off x="1921080" y="4682607"/>
            <a:ext cx="2147581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solidFill>
                  <a:srgbClr val="FF0000"/>
                </a:solidFill>
              </a:rPr>
              <a:t>propanon</a:t>
            </a:r>
          </a:p>
          <a:p>
            <a:endParaRPr lang="nl-NL" sz="2800" dirty="0">
              <a:solidFill>
                <a:srgbClr val="FF0000"/>
              </a:solidFill>
            </a:endParaRPr>
          </a:p>
          <a:p>
            <a:r>
              <a:rPr lang="nl-NL" sz="2000" dirty="0">
                <a:solidFill>
                  <a:srgbClr val="FF0000"/>
                </a:solidFill>
              </a:rPr>
              <a:t>aceton</a:t>
            </a:r>
          </a:p>
        </p:txBody>
      </p:sp>
    </p:spTree>
    <p:extLst>
      <p:ext uri="{BB962C8B-B14F-4D97-AF65-F5344CB8AC3E}">
        <p14:creationId xmlns:p14="http://schemas.microsoft.com/office/powerpoint/2010/main" val="3690882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903" y="392632"/>
            <a:ext cx="9408244" cy="4904297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7811" t="10842" r="140566" b="18683"/>
          <a:stretch/>
        </p:blipFill>
        <p:spPr>
          <a:xfrm>
            <a:off x="-165604" y="4946822"/>
            <a:ext cx="717539" cy="1392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786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7811" t="10842" r="140566" b="18683"/>
          <a:stretch/>
        </p:blipFill>
        <p:spPr>
          <a:xfrm>
            <a:off x="-165604" y="4946822"/>
            <a:ext cx="717539" cy="1392195"/>
          </a:xfrm>
          <a:prstGeom prst="rect">
            <a:avLst/>
          </a:prstGeom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7FDF24B3-5838-9FFD-0952-FDDFFF19189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2" t="9120" r="8642" b="8916"/>
          <a:stretch/>
        </p:blipFill>
        <p:spPr>
          <a:xfrm>
            <a:off x="1520147" y="838899"/>
            <a:ext cx="3496470" cy="302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094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3FE873BC-6292-C1A4-9B68-A0FC388E5299}"/>
              </a:ext>
            </a:extLst>
          </p:cNvPr>
          <p:cNvSpPr txBox="1"/>
          <p:nvPr/>
        </p:nvSpPr>
        <p:spPr>
          <a:xfrm>
            <a:off x="1241570" y="5066951"/>
            <a:ext cx="650569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>
                <a:solidFill>
                  <a:srgbClr val="FF0000"/>
                </a:solidFill>
              </a:rPr>
              <a:t>Algemene structuurformule voor een keton</a:t>
            </a:r>
          </a:p>
          <a:p>
            <a:endParaRPr lang="nl-NL" sz="2800" dirty="0">
              <a:solidFill>
                <a:srgbClr val="FF0000"/>
              </a:solidFill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53CEA56C-5CE3-1732-BC8B-FE258FDA9D5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2" t="9120" r="8642" b="8916"/>
          <a:stretch/>
        </p:blipFill>
        <p:spPr>
          <a:xfrm>
            <a:off x="1520147" y="838899"/>
            <a:ext cx="3496470" cy="302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204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3FE873BC-6292-C1A4-9B68-A0FC388E5299}"/>
              </a:ext>
            </a:extLst>
          </p:cNvPr>
          <p:cNvSpPr txBox="1"/>
          <p:nvPr/>
        </p:nvSpPr>
        <p:spPr>
          <a:xfrm>
            <a:off x="1241570" y="5066951"/>
            <a:ext cx="690823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/>
              <a:t>Algemene structuurformule voor een keton</a:t>
            </a:r>
          </a:p>
          <a:p>
            <a:endParaRPr lang="nl-NL" sz="2800" dirty="0">
              <a:solidFill>
                <a:srgbClr val="FF0000"/>
              </a:solidFill>
            </a:endParaRPr>
          </a:p>
          <a:p>
            <a:r>
              <a:rPr lang="nl-NL" sz="2800" dirty="0">
                <a:solidFill>
                  <a:srgbClr val="FF0000"/>
                </a:solidFill>
              </a:rPr>
              <a:t>De ketongroep zit niet aan het eerste C-atoom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53CEA56C-5CE3-1732-BC8B-FE258FDA9D5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2" t="9120" r="8642" b="8916"/>
          <a:stretch/>
        </p:blipFill>
        <p:spPr>
          <a:xfrm>
            <a:off x="1520147" y="838899"/>
            <a:ext cx="3496470" cy="302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5897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7919"/>
            <a:ext cx="4414432" cy="230114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7811" t="10842" r="140566" b="18683"/>
          <a:stretch/>
        </p:blipFill>
        <p:spPr>
          <a:xfrm>
            <a:off x="-165604" y="4946822"/>
            <a:ext cx="717539" cy="1392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808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488" y="227980"/>
            <a:ext cx="4573793" cy="2366938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7919"/>
            <a:ext cx="4414432" cy="230114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7811" t="10842" r="140566" b="18683"/>
          <a:stretch/>
        </p:blipFill>
        <p:spPr>
          <a:xfrm>
            <a:off x="-165604" y="4946822"/>
            <a:ext cx="717539" cy="1392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629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488" y="227980"/>
            <a:ext cx="4573793" cy="2366938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526"/>
          <a:stretch/>
        </p:blipFill>
        <p:spPr>
          <a:xfrm>
            <a:off x="4983246" y="2973854"/>
            <a:ext cx="4160754" cy="1392195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7919"/>
            <a:ext cx="4414432" cy="230114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20" r="17214" b="29526"/>
          <a:stretch/>
        </p:blipFill>
        <p:spPr>
          <a:xfrm>
            <a:off x="914908" y="2973854"/>
            <a:ext cx="1779373" cy="1392195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15" b="29526"/>
          <a:stretch/>
        </p:blipFill>
        <p:spPr>
          <a:xfrm>
            <a:off x="2694281" y="2973854"/>
            <a:ext cx="1680318" cy="1392195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7811" t="10842" r="140566" b="18683"/>
          <a:stretch/>
        </p:blipFill>
        <p:spPr>
          <a:xfrm>
            <a:off x="-165604" y="4946822"/>
            <a:ext cx="717539" cy="1392195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359" b="29526"/>
          <a:stretch/>
        </p:blipFill>
        <p:spPr>
          <a:xfrm>
            <a:off x="193165" y="2973854"/>
            <a:ext cx="734016" cy="1392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357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488" y="227980"/>
            <a:ext cx="4573793" cy="2366938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526"/>
          <a:stretch/>
        </p:blipFill>
        <p:spPr>
          <a:xfrm>
            <a:off x="4983246" y="2973854"/>
            <a:ext cx="4160754" cy="1392195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7919"/>
            <a:ext cx="4414432" cy="230114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20" r="17214" b="29526"/>
          <a:stretch/>
        </p:blipFill>
        <p:spPr>
          <a:xfrm>
            <a:off x="914908" y="2973854"/>
            <a:ext cx="1779373" cy="1392195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15" b="29526"/>
          <a:stretch/>
        </p:blipFill>
        <p:spPr>
          <a:xfrm>
            <a:off x="2694281" y="2973854"/>
            <a:ext cx="1680318" cy="1392195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7811" t="10842" r="140566" b="18683"/>
          <a:stretch/>
        </p:blipFill>
        <p:spPr>
          <a:xfrm>
            <a:off x="-165604" y="4946822"/>
            <a:ext cx="717539" cy="1392195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359" b="29526"/>
          <a:stretch/>
        </p:blipFill>
        <p:spPr>
          <a:xfrm>
            <a:off x="193165" y="2973854"/>
            <a:ext cx="734016" cy="1392195"/>
          </a:xfrm>
          <a:prstGeom prst="rect">
            <a:avLst/>
          </a:prstGeom>
        </p:spPr>
      </p:pic>
      <p:sp>
        <p:nvSpPr>
          <p:cNvPr id="9" name="Tekstvak 8"/>
          <p:cNvSpPr txBox="1"/>
          <p:nvPr/>
        </p:nvSpPr>
        <p:spPr>
          <a:xfrm>
            <a:off x="286531" y="5025081"/>
            <a:ext cx="886391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solidFill>
                  <a:srgbClr val="FF0000"/>
                </a:solidFill>
              </a:rPr>
              <a:t>         pentaan-2-on                                     pentaan-3-on</a:t>
            </a:r>
          </a:p>
          <a:p>
            <a:endParaRPr lang="nl-NL" sz="2800" dirty="0">
              <a:solidFill>
                <a:srgbClr val="FF0000"/>
              </a:solidFill>
            </a:endParaRPr>
          </a:p>
          <a:p>
            <a:r>
              <a:rPr lang="nl-NL" sz="2800" dirty="0">
                <a:solidFill>
                  <a:srgbClr val="FF0000"/>
                </a:solidFill>
              </a:rPr>
              <a:t>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729183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EB83FE0F-D19F-572C-A7BB-D139913AB778}"/>
              </a:ext>
            </a:extLst>
          </p:cNvPr>
          <p:cNvSpPr txBox="1"/>
          <p:nvPr/>
        </p:nvSpPr>
        <p:spPr>
          <a:xfrm>
            <a:off x="587228" y="419450"/>
            <a:ext cx="855677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dirty="0" err="1"/>
              <a:t>alkanalen</a:t>
            </a:r>
            <a:endParaRPr lang="nl-NL" sz="4400" dirty="0"/>
          </a:p>
          <a:p>
            <a:endParaRPr lang="nl-NL" sz="2800" dirty="0"/>
          </a:p>
          <a:p>
            <a:r>
              <a:rPr lang="nl-NL" sz="2800" dirty="0"/>
              <a:t>Behoren tot de klasse 'aldehyden'</a:t>
            </a:r>
          </a:p>
          <a:p>
            <a:endParaRPr lang="nl-NL" sz="2800" dirty="0">
              <a:solidFill>
                <a:srgbClr val="FF0000"/>
              </a:solidFill>
            </a:endParaRPr>
          </a:p>
          <a:p>
            <a:r>
              <a:rPr lang="nl-NL" sz="2800" dirty="0"/>
              <a:t>Bevatten de karakteristieke aldehydegroep </a:t>
            </a:r>
          </a:p>
          <a:p>
            <a:endParaRPr lang="nl-NL" sz="2800" dirty="0">
              <a:solidFill>
                <a:srgbClr val="FF0000"/>
              </a:solidFill>
            </a:endParaRPr>
          </a:p>
          <a:p>
            <a:r>
              <a:rPr lang="nl-NL" sz="2800" dirty="0"/>
              <a:t>Uitgang:</a:t>
            </a:r>
            <a:r>
              <a:rPr lang="nl-NL" sz="2800" dirty="0">
                <a:solidFill>
                  <a:srgbClr val="FF0000"/>
                </a:solidFill>
              </a:rPr>
              <a:t>  -al</a:t>
            </a:r>
            <a:r>
              <a:rPr lang="nl-NL" sz="2800" dirty="0"/>
              <a:t>  </a:t>
            </a:r>
          </a:p>
          <a:p>
            <a:endParaRPr lang="nl-NL" sz="4400" dirty="0"/>
          </a:p>
        </p:txBody>
      </p:sp>
      <p:grpSp>
        <p:nvGrpSpPr>
          <p:cNvPr id="3" name="Groep 2">
            <a:extLst>
              <a:ext uri="{FF2B5EF4-FFF2-40B4-BE49-F238E27FC236}">
                <a16:creationId xmlns:a16="http://schemas.microsoft.com/office/drawing/2014/main" id="{698817D3-1B55-E7F5-1DB9-920A84E5DF0D}"/>
              </a:ext>
            </a:extLst>
          </p:cNvPr>
          <p:cNvGrpSpPr/>
          <p:nvPr/>
        </p:nvGrpSpPr>
        <p:grpSpPr>
          <a:xfrm>
            <a:off x="7126546" y="1866000"/>
            <a:ext cx="1556059" cy="1046440"/>
            <a:chOff x="4190400" y="4774956"/>
            <a:chExt cx="1556059" cy="1046440"/>
          </a:xfrm>
        </p:grpSpPr>
        <p:sp>
          <p:nvSpPr>
            <p:cNvPr id="4" name="Tekstvak 3">
              <a:extLst>
                <a:ext uri="{FF2B5EF4-FFF2-40B4-BE49-F238E27FC236}">
                  <a16:creationId xmlns:a16="http://schemas.microsoft.com/office/drawing/2014/main" id="{05BBDD2D-6203-EEA1-5C69-DC2180C35BE7}"/>
                </a:ext>
              </a:extLst>
            </p:cNvPr>
            <p:cNvSpPr txBox="1"/>
            <p:nvPr/>
          </p:nvSpPr>
          <p:spPr>
            <a:xfrm flipH="1">
              <a:off x="4315715" y="5113510"/>
              <a:ext cx="14307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800" b="1" dirty="0">
                  <a:solidFill>
                    <a:srgbClr val="FF0000"/>
                  </a:solidFill>
                </a:rPr>
                <a:t>|</a:t>
              </a:r>
              <a:endParaRPr lang="nl-NL" dirty="0"/>
            </a:p>
          </p:txBody>
        </p:sp>
        <p:sp>
          <p:nvSpPr>
            <p:cNvPr id="5" name="Tekstvak 4">
              <a:extLst>
                <a:ext uri="{FF2B5EF4-FFF2-40B4-BE49-F238E27FC236}">
                  <a16:creationId xmlns:a16="http://schemas.microsoft.com/office/drawing/2014/main" id="{A8266176-8DB9-48AB-F6B3-7F268CB3260D}"/>
                </a:ext>
              </a:extLst>
            </p:cNvPr>
            <p:cNvSpPr txBox="1"/>
            <p:nvPr/>
          </p:nvSpPr>
          <p:spPr>
            <a:xfrm>
              <a:off x="4392000" y="5113510"/>
              <a:ext cx="74477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nl-NL" sz="1800" b="1" dirty="0">
                  <a:solidFill>
                    <a:srgbClr val="FF0000"/>
                  </a:solidFill>
                </a:rPr>
                <a:t>|</a:t>
              </a:r>
              <a:endParaRPr lang="nl-NL" dirty="0"/>
            </a:p>
          </p:txBody>
        </p:sp>
        <p:sp>
          <p:nvSpPr>
            <p:cNvPr id="6" name="Tekstvak 5">
              <a:extLst>
                <a:ext uri="{FF2B5EF4-FFF2-40B4-BE49-F238E27FC236}">
                  <a16:creationId xmlns:a16="http://schemas.microsoft.com/office/drawing/2014/main" id="{7CD781C0-794D-B01D-69E7-ADB89EF9E9B4}"/>
                </a:ext>
              </a:extLst>
            </p:cNvPr>
            <p:cNvSpPr txBox="1"/>
            <p:nvPr/>
          </p:nvSpPr>
          <p:spPr>
            <a:xfrm>
              <a:off x="4291200" y="4774956"/>
              <a:ext cx="42191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800" dirty="0">
                  <a:solidFill>
                    <a:srgbClr val="FF0000"/>
                  </a:solidFill>
                </a:rPr>
                <a:t>O</a:t>
              </a:r>
            </a:p>
          </p:txBody>
        </p:sp>
        <p:sp>
          <p:nvSpPr>
            <p:cNvPr id="7" name="Tekstvak 6">
              <a:extLst>
                <a:ext uri="{FF2B5EF4-FFF2-40B4-BE49-F238E27FC236}">
                  <a16:creationId xmlns:a16="http://schemas.microsoft.com/office/drawing/2014/main" id="{F948918F-B255-D188-9A9B-11AA95F46351}"/>
                </a:ext>
              </a:extLst>
            </p:cNvPr>
            <p:cNvSpPr txBox="1"/>
            <p:nvPr/>
          </p:nvSpPr>
          <p:spPr>
            <a:xfrm>
              <a:off x="4190400" y="5298176"/>
              <a:ext cx="8210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800" dirty="0">
                  <a:solidFill>
                    <a:srgbClr val="FF0000"/>
                  </a:solidFill>
                </a:rPr>
                <a:t>-C-H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57275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488" y="227980"/>
            <a:ext cx="4573793" cy="2366938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526"/>
          <a:stretch/>
        </p:blipFill>
        <p:spPr>
          <a:xfrm>
            <a:off x="4983246" y="2973854"/>
            <a:ext cx="4160754" cy="1392195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7919"/>
            <a:ext cx="4414432" cy="230114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20" r="17214" b="29526"/>
          <a:stretch/>
        </p:blipFill>
        <p:spPr>
          <a:xfrm>
            <a:off x="914908" y="2973854"/>
            <a:ext cx="1779373" cy="1392195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15" b="29526"/>
          <a:stretch/>
        </p:blipFill>
        <p:spPr>
          <a:xfrm>
            <a:off x="2694281" y="2973854"/>
            <a:ext cx="1680318" cy="1392195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7811" t="10842" r="140566" b="18683"/>
          <a:stretch/>
        </p:blipFill>
        <p:spPr>
          <a:xfrm>
            <a:off x="-165604" y="4946822"/>
            <a:ext cx="717539" cy="1392195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359" b="29526"/>
          <a:stretch/>
        </p:blipFill>
        <p:spPr>
          <a:xfrm>
            <a:off x="193165" y="2973854"/>
            <a:ext cx="734016" cy="1392195"/>
          </a:xfrm>
          <a:prstGeom prst="rect">
            <a:avLst/>
          </a:prstGeom>
        </p:spPr>
      </p:pic>
      <p:sp>
        <p:nvSpPr>
          <p:cNvPr id="9" name="Tekstvak 8"/>
          <p:cNvSpPr txBox="1"/>
          <p:nvPr/>
        </p:nvSpPr>
        <p:spPr>
          <a:xfrm>
            <a:off x="286531" y="5025081"/>
            <a:ext cx="886391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solidFill>
                  <a:srgbClr val="FF0000"/>
                </a:solidFill>
              </a:rPr>
              <a:t>         </a:t>
            </a:r>
            <a:r>
              <a:rPr lang="nl-NL" sz="2800" dirty="0"/>
              <a:t>pentaan-2-on                                     pentaan-3-on</a:t>
            </a:r>
          </a:p>
          <a:p>
            <a:endParaRPr lang="nl-NL" sz="2800" dirty="0">
              <a:solidFill>
                <a:srgbClr val="FF0000"/>
              </a:solidFill>
            </a:endParaRPr>
          </a:p>
          <a:p>
            <a:r>
              <a:rPr lang="nl-NL" sz="2800" dirty="0">
                <a:solidFill>
                  <a:srgbClr val="FF0000"/>
                </a:solidFill>
              </a:rPr>
              <a:t>                                           isomeren</a:t>
            </a:r>
          </a:p>
        </p:txBody>
      </p:sp>
    </p:spTree>
    <p:extLst>
      <p:ext uri="{BB962C8B-B14F-4D97-AF65-F5344CB8AC3E}">
        <p14:creationId xmlns:p14="http://schemas.microsoft.com/office/powerpoint/2010/main" val="348679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EB83FE0F-D19F-572C-A7BB-D139913AB778}"/>
              </a:ext>
            </a:extLst>
          </p:cNvPr>
          <p:cNvSpPr txBox="1"/>
          <p:nvPr/>
        </p:nvSpPr>
        <p:spPr>
          <a:xfrm>
            <a:off x="587228" y="419450"/>
            <a:ext cx="8556771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dirty="0"/>
              <a:t>alkaanzuren</a:t>
            </a:r>
          </a:p>
          <a:p>
            <a:endParaRPr lang="nl-NL" sz="2800" dirty="0"/>
          </a:p>
          <a:p>
            <a:endParaRPr lang="nl-NL" sz="4400" dirty="0"/>
          </a:p>
        </p:txBody>
      </p:sp>
    </p:spTree>
    <p:extLst>
      <p:ext uri="{BB962C8B-B14F-4D97-AF65-F5344CB8AC3E}">
        <p14:creationId xmlns:p14="http://schemas.microsoft.com/office/powerpoint/2010/main" val="4018470101"/>
      </p:ext>
    </p:extLst>
  </p:cSld>
  <p:clrMapOvr>
    <a:masterClrMapping/>
  </p:clrMapOvr>
  <p:transition spd="slow">
    <p:fade thruBlk="1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EB83FE0F-D19F-572C-A7BB-D139913AB778}"/>
              </a:ext>
            </a:extLst>
          </p:cNvPr>
          <p:cNvSpPr txBox="1"/>
          <p:nvPr/>
        </p:nvSpPr>
        <p:spPr>
          <a:xfrm>
            <a:off x="587228" y="419450"/>
            <a:ext cx="8556771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dirty="0"/>
              <a:t>alkaanzuren</a:t>
            </a:r>
          </a:p>
          <a:p>
            <a:endParaRPr lang="nl-NL" sz="2800" dirty="0"/>
          </a:p>
          <a:p>
            <a:r>
              <a:rPr lang="nl-NL" sz="2800" dirty="0"/>
              <a:t>Behoren tot de klasse </a:t>
            </a:r>
            <a:r>
              <a:rPr lang="nl-NL" sz="2800" dirty="0">
                <a:solidFill>
                  <a:srgbClr val="FF0000"/>
                </a:solidFill>
              </a:rPr>
              <a:t>'carbonzuren'</a:t>
            </a:r>
          </a:p>
          <a:p>
            <a:endParaRPr lang="nl-NL" sz="2800" dirty="0">
              <a:solidFill>
                <a:srgbClr val="FF0000"/>
              </a:solidFill>
            </a:endParaRPr>
          </a:p>
          <a:p>
            <a:endParaRPr lang="nl-NL" sz="4400" dirty="0"/>
          </a:p>
        </p:txBody>
      </p:sp>
    </p:spTree>
    <p:extLst>
      <p:ext uri="{BB962C8B-B14F-4D97-AF65-F5344CB8AC3E}">
        <p14:creationId xmlns:p14="http://schemas.microsoft.com/office/powerpoint/2010/main" val="2323801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EB83FE0F-D19F-572C-A7BB-D139913AB778}"/>
              </a:ext>
            </a:extLst>
          </p:cNvPr>
          <p:cNvSpPr txBox="1"/>
          <p:nvPr/>
        </p:nvSpPr>
        <p:spPr>
          <a:xfrm>
            <a:off x="587228" y="419450"/>
            <a:ext cx="8556771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dirty="0"/>
              <a:t>alkaanzuren</a:t>
            </a:r>
          </a:p>
          <a:p>
            <a:endParaRPr lang="nl-NL" sz="2800" dirty="0"/>
          </a:p>
          <a:p>
            <a:r>
              <a:rPr lang="nl-NL" sz="2800" dirty="0"/>
              <a:t>Behoren tot de klasse 'carbonzuren'</a:t>
            </a:r>
          </a:p>
          <a:p>
            <a:endParaRPr lang="nl-NL" sz="2800" dirty="0">
              <a:solidFill>
                <a:srgbClr val="FF0000"/>
              </a:solidFill>
            </a:endParaRPr>
          </a:p>
          <a:p>
            <a:r>
              <a:rPr lang="nl-NL" sz="2800" dirty="0"/>
              <a:t>Bevatten de karakteristieke </a:t>
            </a:r>
            <a:r>
              <a:rPr lang="nl-NL" sz="2800" dirty="0">
                <a:solidFill>
                  <a:srgbClr val="FF0000"/>
                </a:solidFill>
              </a:rPr>
              <a:t>carboxyl</a:t>
            </a:r>
            <a:r>
              <a:rPr lang="nl-NL" sz="2800" dirty="0"/>
              <a:t>groep</a:t>
            </a:r>
          </a:p>
          <a:p>
            <a:endParaRPr lang="nl-NL" sz="2800" dirty="0">
              <a:solidFill>
                <a:srgbClr val="FF0000"/>
              </a:solidFill>
            </a:endParaRPr>
          </a:p>
          <a:p>
            <a:endParaRPr lang="nl-NL" sz="4400" dirty="0"/>
          </a:p>
        </p:txBody>
      </p:sp>
      <p:grpSp>
        <p:nvGrpSpPr>
          <p:cNvPr id="22" name="Groep 21">
            <a:extLst>
              <a:ext uri="{FF2B5EF4-FFF2-40B4-BE49-F238E27FC236}">
                <a16:creationId xmlns:a16="http://schemas.microsoft.com/office/drawing/2014/main" id="{0DC4E354-B56A-094C-3B34-4B43A597DCF2}"/>
              </a:ext>
            </a:extLst>
          </p:cNvPr>
          <p:cNvGrpSpPr/>
          <p:nvPr/>
        </p:nvGrpSpPr>
        <p:grpSpPr>
          <a:xfrm>
            <a:off x="6874876" y="1838809"/>
            <a:ext cx="1556059" cy="1046440"/>
            <a:chOff x="4190400" y="4774956"/>
            <a:chExt cx="1556059" cy="1046440"/>
          </a:xfrm>
        </p:grpSpPr>
        <p:sp>
          <p:nvSpPr>
            <p:cNvPr id="16" name="Tekstvak 15">
              <a:extLst>
                <a:ext uri="{FF2B5EF4-FFF2-40B4-BE49-F238E27FC236}">
                  <a16:creationId xmlns:a16="http://schemas.microsoft.com/office/drawing/2014/main" id="{9F078788-FEEB-6D59-14BB-6543FA135EBF}"/>
                </a:ext>
              </a:extLst>
            </p:cNvPr>
            <p:cNvSpPr txBox="1"/>
            <p:nvPr/>
          </p:nvSpPr>
          <p:spPr>
            <a:xfrm flipH="1">
              <a:off x="4315715" y="5113510"/>
              <a:ext cx="14307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800" b="1" dirty="0">
                  <a:solidFill>
                    <a:srgbClr val="FF0000"/>
                  </a:solidFill>
                </a:rPr>
                <a:t>|</a:t>
              </a:r>
              <a:endParaRPr lang="nl-NL" dirty="0"/>
            </a:p>
          </p:txBody>
        </p:sp>
        <p:sp>
          <p:nvSpPr>
            <p:cNvPr id="18" name="Tekstvak 17">
              <a:extLst>
                <a:ext uri="{FF2B5EF4-FFF2-40B4-BE49-F238E27FC236}">
                  <a16:creationId xmlns:a16="http://schemas.microsoft.com/office/drawing/2014/main" id="{6299061D-3B44-6945-2A1C-125BA8837E49}"/>
                </a:ext>
              </a:extLst>
            </p:cNvPr>
            <p:cNvSpPr txBox="1"/>
            <p:nvPr/>
          </p:nvSpPr>
          <p:spPr>
            <a:xfrm>
              <a:off x="4392000" y="5113510"/>
              <a:ext cx="74477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nl-NL" sz="1800" b="1" dirty="0">
                  <a:solidFill>
                    <a:srgbClr val="FF0000"/>
                  </a:solidFill>
                </a:rPr>
                <a:t>|</a:t>
              </a:r>
              <a:endParaRPr lang="nl-NL" dirty="0"/>
            </a:p>
          </p:txBody>
        </p:sp>
        <p:sp>
          <p:nvSpPr>
            <p:cNvPr id="20" name="Tekstvak 19">
              <a:extLst>
                <a:ext uri="{FF2B5EF4-FFF2-40B4-BE49-F238E27FC236}">
                  <a16:creationId xmlns:a16="http://schemas.microsoft.com/office/drawing/2014/main" id="{6021B849-94FB-AEFD-76B1-EA2153B361B5}"/>
                </a:ext>
              </a:extLst>
            </p:cNvPr>
            <p:cNvSpPr txBox="1"/>
            <p:nvPr/>
          </p:nvSpPr>
          <p:spPr>
            <a:xfrm>
              <a:off x="4291200" y="4774956"/>
              <a:ext cx="42191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800" dirty="0">
                  <a:solidFill>
                    <a:srgbClr val="FF0000"/>
                  </a:solidFill>
                </a:rPr>
                <a:t>O</a:t>
              </a:r>
            </a:p>
          </p:txBody>
        </p:sp>
        <p:sp>
          <p:nvSpPr>
            <p:cNvPr id="21" name="Tekstvak 20">
              <a:extLst>
                <a:ext uri="{FF2B5EF4-FFF2-40B4-BE49-F238E27FC236}">
                  <a16:creationId xmlns:a16="http://schemas.microsoft.com/office/drawing/2014/main" id="{A0DCAC38-A455-DC6E-BD93-AA5C3480E676}"/>
                </a:ext>
              </a:extLst>
            </p:cNvPr>
            <p:cNvSpPr txBox="1"/>
            <p:nvPr/>
          </p:nvSpPr>
          <p:spPr>
            <a:xfrm>
              <a:off x="4190400" y="5298176"/>
              <a:ext cx="8210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800" dirty="0">
                  <a:solidFill>
                    <a:srgbClr val="FF0000"/>
                  </a:solidFill>
                </a:rPr>
                <a:t>-C-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62871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EB83FE0F-D19F-572C-A7BB-D139913AB778}"/>
              </a:ext>
            </a:extLst>
          </p:cNvPr>
          <p:cNvSpPr txBox="1"/>
          <p:nvPr/>
        </p:nvSpPr>
        <p:spPr>
          <a:xfrm>
            <a:off x="587228" y="419450"/>
            <a:ext cx="855677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dirty="0"/>
              <a:t>alkaanzuren</a:t>
            </a:r>
          </a:p>
          <a:p>
            <a:endParaRPr lang="nl-NL" sz="2800" dirty="0"/>
          </a:p>
          <a:p>
            <a:r>
              <a:rPr lang="nl-NL" sz="2800" dirty="0"/>
              <a:t>Behoren tot de klasse 'carbonzuren'</a:t>
            </a:r>
          </a:p>
          <a:p>
            <a:endParaRPr lang="nl-NL" sz="2800" dirty="0">
              <a:solidFill>
                <a:srgbClr val="FF0000"/>
              </a:solidFill>
            </a:endParaRPr>
          </a:p>
          <a:p>
            <a:r>
              <a:rPr lang="nl-NL" sz="2800" dirty="0"/>
              <a:t>Bevatten de karakteristieke </a:t>
            </a:r>
            <a:r>
              <a:rPr lang="nl-NL" sz="2800" dirty="0">
                <a:solidFill>
                  <a:srgbClr val="FF0000"/>
                </a:solidFill>
              </a:rPr>
              <a:t>carboxyl</a:t>
            </a:r>
            <a:r>
              <a:rPr lang="nl-NL" sz="2800" dirty="0"/>
              <a:t>groep</a:t>
            </a:r>
          </a:p>
          <a:p>
            <a:endParaRPr lang="nl-NL" sz="2800" dirty="0">
              <a:solidFill>
                <a:srgbClr val="FF0000"/>
              </a:solidFill>
            </a:endParaRPr>
          </a:p>
          <a:p>
            <a:r>
              <a:rPr lang="nl-NL" sz="2800" dirty="0"/>
              <a:t>Uitgang:</a:t>
            </a:r>
            <a:r>
              <a:rPr lang="nl-NL" sz="2800" dirty="0">
                <a:solidFill>
                  <a:srgbClr val="FF0000"/>
                </a:solidFill>
              </a:rPr>
              <a:t>  -zuur</a:t>
            </a:r>
            <a:endParaRPr lang="nl-NL" sz="2800" dirty="0"/>
          </a:p>
          <a:p>
            <a:endParaRPr lang="nl-NL" sz="4400" dirty="0"/>
          </a:p>
        </p:txBody>
      </p:sp>
      <p:grpSp>
        <p:nvGrpSpPr>
          <p:cNvPr id="22" name="Groep 21">
            <a:extLst>
              <a:ext uri="{FF2B5EF4-FFF2-40B4-BE49-F238E27FC236}">
                <a16:creationId xmlns:a16="http://schemas.microsoft.com/office/drawing/2014/main" id="{0DC4E354-B56A-094C-3B34-4B43A597DCF2}"/>
              </a:ext>
            </a:extLst>
          </p:cNvPr>
          <p:cNvGrpSpPr/>
          <p:nvPr/>
        </p:nvGrpSpPr>
        <p:grpSpPr>
          <a:xfrm>
            <a:off x="6874876" y="1838809"/>
            <a:ext cx="1556059" cy="1046440"/>
            <a:chOff x="4190400" y="4774956"/>
            <a:chExt cx="1556059" cy="1046440"/>
          </a:xfrm>
        </p:grpSpPr>
        <p:sp>
          <p:nvSpPr>
            <p:cNvPr id="16" name="Tekstvak 15">
              <a:extLst>
                <a:ext uri="{FF2B5EF4-FFF2-40B4-BE49-F238E27FC236}">
                  <a16:creationId xmlns:a16="http://schemas.microsoft.com/office/drawing/2014/main" id="{9F078788-FEEB-6D59-14BB-6543FA135EBF}"/>
                </a:ext>
              </a:extLst>
            </p:cNvPr>
            <p:cNvSpPr txBox="1"/>
            <p:nvPr/>
          </p:nvSpPr>
          <p:spPr>
            <a:xfrm flipH="1">
              <a:off x="4315715" y="5113510"/>
              <a:ext cx="14307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800" b="1" dirty="0">
                  <a:solidFill>
                    <a:srgbClr val="FF0000"/>
                  </a:solidFill>
                </a:rPr>
                <a:t>|</a:t>
              </a:r>
              <a:endParaRPr lang="nl-NL" dirty="0"/>
            </a:p>
          </p:txBody>
        </p:sp>
        <p:sp>
          <p:nvSpPr>
            <p:cNvPr id="18" name="Tekstvak 17">
              <a:extLst>
                <a:ext uri="{FF2B5EF4-FFF2-40B4-BE49-F238E27FC236}">
                  <a16:creationId xmlns:a16="http://schemas.microsoft.com/office/drawing/2014/main" id="{6299061D-3B44-6945-2A1C-125BA8837E49}"/>
                </a:ext>
              </a:extLst>
            </p:cNvPr>
            <p:cNvSpPr txBox="1"/>
            <p:nvPr/>
          </p:nvSpPr>
          <p:spPr>
            <a:xfrm>
              <a:off x="4392000" y="5113510"/>
              <a:ext cx="74477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nl-NL" sz="1800" b="1" dirty="0">
                  <a:solidFill>
                    <a:srgbClr val="FF0000"/>
                  </a:solidFill>
                </a:rPr>
                <a:t>|</a:t>
              </a:r>
              <a:endParaRPr lang="nl-NL" dirty="0"/>
            </a:p>
          </p:txBody>
        </p:sp>
        <p:sp>
          <p:nvSpPr>
            <p:cNvPr id="20" name="Tekstvak 19">
              <a:extLst>
                <a:ext uri="{FF2B5EF4-FFF2-40B4-BE49-F238E27FC236}">
                  <a16:creationId xmlns:a16="http://schemas.microsoft.com/office/drawing/2014/main" id="{6021B849-94FB-AEFD-76B1-EA2153B361B5}"/>
                </a:ext>
              </a:extLst>
            </p:cNvPr>
            <p:cNvSpPr txBox="1"/>
            <p:nvPr/>
          </p:nvSpPr>
          <p:spPr>
            <a:xfrm>
              <a:off x="4291200" y="4774956"/>
              <a:ext cx="42191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800" dirty="0">
                  <a:solidFill>
                    <a:srgbClr val="FF0000"/>
                  </a:solidFill>
                </a:rPr>
                <a:t>O</a:t>
              </a:r>
            </a:p>
          </p:txBody>
        </p:sp>
        <p:sp>
          <p:nvSpPr>
            <p:cNvPr id="21" name="Tekstvak 20">
              <a:extLst>
                <a:ext uri="{FF2B5EF4-FFF2-40B4-BE49-F238E27FC236}">
                  <a16:creationId xmlns:a16="http://schemas.microsoft.com/office/drawing/2014/main" id="{A0DCAC38-A455-DC6E-BD93-AA5C3480E676}"/>
                </a:ext>
              </a:extLst>
            </p:cNvPr>
            <p:cNvSpPr txBox="1"/>
            <p:nvPr/>
          </p:nvSpPr>
          <p:spPr>
            <a:xfrm>
              <a:off x="4190400" y="5298176"/>
              <a:ext cx="8210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800" dirty="0">
                  <a:solidFill>
                    <a:srgbClr val="FF0000"/>
                  </a:solidFill>
                </a:rPr>
                <a:t>-C-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79693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042" y="718466"/>
            <a:ext cx="7015498" cy="542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174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8FDB8E77-23E7-C818-4AD3-74589DF814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374" y="604317"/>
            <a:ext cx="2924222" cy="2259626"/>
          </a:xfrm>
          <a:prstGeom prst="rect">
            <a:avLst/>
          </a:prstGeom>
        </p:spPr>
      </p:pic>
      <p:grpSp>
        <p:nvGrpSpPr>
          <p:cNvPr id="23" name="Groep 22">
            <a:extLst>
              <a:ext uri="{FF2B5EF4-FFF2-40B4-BE49-F238E27FC236}">
                <a16:creationId xmlns:a16="http://schemas.microsoft.com/office/drawing/2014/main" id="{F11F65A1-2BBD-473A-2C65-06E0D36E4C85}"/>
              </a:ext>
            </a:extLst>
          </p:cNvPr>
          <p:cNvGrpSpPr/>
          <p:nvPr/>
        </p:nvGrpSpPr>
        <p:grpSpPr>
          <a:xfrm>
            <a:off x="989074" y="845826"/>
            <a:ext cx="2460809" cy="2046106"/>
            <a:chOff x="989074" y="845826"/>
            <a:chExt cx="2460809" cy="2046106"/>
          </a:xfrm>
        </p:grpSpPr>
        <p:grpSp>
          <p:nvGrpSpPr>
            <p:cNvPr id="17" name="Groep 16">
              <a:extLst>
                <a:ext uri="{FF2B5EF4-FFF2-40B4-BE49-F238E27FC236}">
                  <a16:creationId xmlns:a16="http://schemas.microsoft.com/office/drawing/2014/main" id="{4F11FD26-0CFA-DD34-726B-1A7C377F56C3}"/>
                </a:ext>
              </a:extLst>
            </p:cNvPr>
            <p:cNvGrpSpPr/>
            <p:nvPr/>
          </p:nvGrpSpPr>
          <p:grpSpPr>
            <a:xfrm>
              <a:off x="2593527" y="878820"/>
              <a:ext cx="856356" cy="2013112"/>
              <a:chOff x="1963547" y="2845068"/>
              <a:chExt cx="856356" cy="2013112"/>
            </a:xfrm>
          </p:grpSpPr>
          <p:pic>
            <p:nvPicPr>
              <p:cNvPr id="8" name="Picture 14" descr="http://images.blog-u.net/wp-content/uploads/original/2011_02/methanol-formula.png">
                <a:extLst>
                  <a:ext uri="{FF2B5EF4-FFF2-40B4-BE49-F238E27FC236}">
                    <a16:creationId xmlns:a16="http://schemas.microsoft.com/office/drawing/2014/main" id="{B2937BB9-B07C-968C-9CB8-82BD0716EE5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/>
              <a:srcRect l="71939" t="-9049" b="-13469"/>
              <a:stretch/>
            </p:blipFill>
            <p:spPr bwMode="auto">
              <a:xfrm>
                <a:off x="1963547" y="2845068"/>
                <a:ext cx="606178" cy="2013112"/>
              </a:xfrm>
              <a:prstGeom prst="rect">
                <a:avLst/>
              </a:prstGeom>
              <a:noFill/>
            </p:spPr>
          </p:pic>
          <p:grpSp>
            <p:nvGrpSpPr>
              <p:cNvPr id="14" name="Groep 13">
                <a:extLst>
                  <a:ext uri="{FF2B5EF4-FFF2-40B4-BE49-F238E27FC236}">
                    <a16:creationId xmlns:a16="http://schemas.microsoft.com/office/drawing/2014/main" id="{F251D4AE-602C-05F8-A0AF-525B54F1A5C6}"/>
                  </a:ext>
                </a:extLst>
              </p:cNvPr>
              <p:cNvGrpSpPr/>
              <p:nvPr/>
            </p:nvGrpSpPr>
            <p:grpSpPr>
              <a:xfrm>
                <a:off x="2194830" y="3429000"/>
                <a:ext cx="625073" cy="835238"/>
                <a:chOff x="6732561" y="4344936"/>
                <a:chExt cx="625073" cy="835238"/>
              </a:xfrm>
            </p:grpSpPr>
            <p:pic>
              <p:nvPicPr>
                <p:cNvPr id="15" name="Picture 14" descr="http://images.blog-u.net/wp-content/uploads/original/2011_02/methanol-formula.png">
                  <a:extLst>
                    <a:ext uri="{FF2B5EF4-FFF2-40B4-BE49-F238E27FC236}">
                      <a16:creationId xmlns:a16="http://schemas.microsoft.com/office/drawing/2014/main" id="{DF36EB8B-AA4C-F346-E777-B3F89A489C6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/>
                <a:srcRect l="55185" t="24981" r="28163" b="24188"/>
                <a:stretch/>
              </p:blipFill>
              <p:spPr bwMode="auto">
                <a:xfrm>
                  <a:off x="6732561" y="4344936"/>
                  <a:ext cx="359719" cy="835238"/>
                </a:xfrm>
                <a:prstGeom prst="rect">
                  <a:avLst/>
                </a:prstGeom>
                <a:noFill/>
              </p:spPr>
            </p:pic>
            <p:pic>
              <p:nvPicPr>
                <p:cNvPr id="16" name="Picture 14" descr="http://images.blog-u.net/wp-content/uploads/original/2011_02/methanol-formula.png">
                  <a:extLst>
                    <a:ext uri="{FF2B5EF4-FFF2-40B4-BE49-F238E27FC236}">
                      <a16:creationId xmlns:a16="http://schemas.microsoft.com/office/drawing/2014/main" id="{09270219-6B2B-85C6-09F9-CB428785B14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/>
                <a:srcRect l="2657" t="26010" r="84009" b="25784"/>
                <a:stretch/>
              </p:blipFill>
              <p:spPr bwMode="auto">
                <a:xfrm>
                  <a:off x="7069602" y="4366511"/>
                  <a:ext cx="288032" cy="792088"/>
                </a:xfrm>
                <a:prstGeom prst="rect">
                  <a:avLst/>
                </a:prstGeom>
                <a:noFill/>
              </p:spPr>
            </p:pic>
          </p:grpSp>
        </p:grpSp>
        <p:grpSp>
          <p:nvGrpSpPr>
            <p:cNvPr id="18" name="Groep 17">
              <a:extLst>
                <a:ext uri="{FF2B5EF4-FFF2-40B4-BE49-F238E27FC236}">
                  <a16:creationId xmlns:a16="http://schemas.microsoft.com/office/drawing/2014/main" id="{A70BBDE3-6B1D-11F7-325C-03F32B5BB753}"/>
                </a:ext>
              </a:extLst>
            </p:cNvPr>
            <p:cNvGrpSpPr/>
            <p:nvPr/>
          </p:nvGrpSpPr>
          <p:grpSpPr>
            <a:xfrm>
              <a:off x="989074" y="845826"/>
              <a:ext cx="1545424" cy="2013112"/>
              <a:chOff x="1424424" y="1754328"/>
              <a:chExt cx="1545424" cy="2013112"/>
            </a:xfrm>
          </p:grpSpPr>
          <p:pic>
            <p:nvPicPr>
              <p:cNvPr id="21" name="Afbeelding 20">
                <a:extLst>
                  <a:ext uri="{FF2B5EF4-FFF2-40B4-BE49-F238E27FC236}">
                    <a16:creationId xmlns:a16="http://schemas.microsoft.com/office/drawing/2014/main" id="{7B475051-B9CE-EA19-4E86-D937F32A330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4009" r="31558"/>
              <a:stretch/>
            </p:blipFill>
            <p:spPr>
              <a:xfrm>
                <a:off x="2668409" y="1803270"/>
                <a:ext cx="301439" cy="1607217"/>
              </a:xfrm>
              <a:prstGeom prst="rect">
                <a:avLst/>
              </a:prstGeom>
            </p:spPr>
          </p:pic>
          <p:pic>
            <p:nvPicPr>
              <p:cNvPr id="20" name="Picture 14" descr="http://images.blog-u.net/wp-content/uploads/original/2011_02/methanol-formula.png">
                <a:extLst>
                  <a:ext uri="{FF2B5EF4-FFF2-40B4-BE49-F238E27FC236}">
                    <a16:creationId xmlns:a16="http://schemas.microsoft.com/office/drawing/2014/main" id="{2F6258C8-92B6-56DF-3D0B-DE6128887D4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/>
              <a:srcRect l="400" t="-9049" r="44747" b="-13469"/>
              <a:stretch/>
            </p:blipFill>
            <p:spPr bwMode="auto">
              <a:xfrm>
                <a:off x="1424424" y="1754328"/>
                <a:ext cx="1184956" cy="2013112"/>
              </a:xfrm>
              <a:prstGeom prst="rect">
                <a:avLst/>
              </a:prstGeom>
              <a:noFill/>
            </p:spPr>
          </p:pic>
        </p:grpSp>
      </p:grpSp>
    </p:spTree>
    <p:extLst>
      <p:ext uri="{BB962C8B-B14F-4D97-AF65-F5344CB8AC3E}">
        <p14:creationId xmlns:p14="http://schemas.microsoft.com/office/powerpoint/2010/main" val="1645344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8FDB8E77-23E7-C818-4AD3-74589DF814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374" y="604317"/>
            <a:ext cx="2924222" cy="2259626"/>
          </a:xfrm>
          <a:prstGeom prst="rect">
            <a:avLst/>
          </a:prstGeom>
        </p:spPr>
      </p:pic>
      <p:grpSp>
        <p:nvGrpSpPr>
          <p:cNvPr id="23" name="Groep 22">
            <a:extLst>
              <a:ext uri="{FF2B5EF4-FFF2-40B4-BE49-F238E27FC236}">
                <a16:creationId xmlns:a16="http://schemas.microsoft.com/office/drawing/2014/main" id="{F11F65A1-2BBD-473A-2C65-06E0D36E4C85}"/>
              </a:ext>
            </a:extLst>
          </p:cNvPr>
          <p:cNvGrpSpPr/>
          <p:nvPr/>
        </p:nvGrpSpPr>
        <p:grpSpPr>
          <a:xfrm>
            <a:off x="989074" y="845826"/>
            <a:ext cx="2460809" cy="2046106"/>
            <a:chOff x="989074" y="845826"/>
            <a:chExt cx="2460809" cy="2046106"/>
          </a:xfrm>
        </p:grpSpPr>
        <p:grpSp>
          <p:nvGrpSpPr>
            <p:cNvPr id="17" name="Groep 16">
              <a:extLst>
                <a:ext uri="{FF2B5EF4-FFF2-40B4-BE49-F238E27FC236}">
                  <a16:creationId xmlns:a16="http://schemas.microsoft.com/office/drawing/2014/main" id="{4F11FD26-0CFA-DD34-726B-1A7C377F56C3}"/>
                </a:ext>
              </a:extLst>
            </p:cNvPr>
            <p:cNvGrpSpPr/>
            <p:nvPr/>
          </p:nvGrpSpPr>
          <p:grpSpPr>
            <a:xfrm>
              <a:off x="2593527" y="878820"/>
              <a:ext cx="856356" cy="2013112"/>
              <a:chOff x="1963547" y="2845068"/>
              <a:chExt cx="856356" cy="2013112"/>
            </a:xfrm>
          </p:grpSpPr>
          <p:pic>
            <p:nvPicPr>
              <p:cNvPr id="8" name="Picture 14" descr="http://images.blog-u.net/wp-content/uploads/original/2011_02/methanol-formula.png">
                <a:extLst>
                  <a:ext uri="{FF2B5EF4-FFF2-40B4-BE49-F238E27FC236}">
                    <a16:creationId xmlns:a16="http://schemas.microsoft.com/office/drawing/2014/main" id="{B2937BB9-B07C-968C-9CB8-82BD0716EE5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/>
              <a:srcRect l="71939" t="-9049" b="-13469"/>
              <a:stretch/>
            </p:blipFill>
            <p:spPr bwMode="auto">
              <a:xfrm>
                <a:off x="1963547" y="2845068"/>
                <a:ext cx="606178" cy="2013112"/>
              </a:xfrm>
              <a:prstGeom prst="rect">
                <a:avLst/>
              </a:prstGeom>
              <a:noFill/>
            </p:spPr>
          </p:pic>
          <p:grpSp>
            <p:nvGrpSpPr>
              <p:cNvPr id="14" name="Groep 13">
                <a:extLst>
                  <a:ext uri="{FF2B5EF4-FFF2-40B4-BE49-F238E27FC236}">
                    <a16:creationId xmlns:a16="http://schemas.microsoft.com/office/drawing/2014/main" id="{F251D4AE-602C-05F8-A0AF-525B54F1A5C6}"/>
                  </a:ext>
                </a:extLst>
              </p:cNvPr>
              <p:cNvGrpSpPr/>
              <p:nvPr/>
            </p:nvGrpSpPr>
            <p:grpSpPr>
              <a:xfrm>
                <a:off x="2194830" y="3429000"/>
                <a:ext cx="625073" cy="835238"/>
                <a:chOff x="6732561" y="4344936"/>
                <a:chExt cx="625073" cy="835238"/>
              </a:xfrm>
            </p:grpSpPr>
            <p:pic>
              <p:nvPicPr>
                <p:cNvPr id="15" name="Picture 14" descr="http://images.blog-u.net/wp-content/uploads/original/2011_02/methanol-formula.png">
                  <a:extLst>
                    <a:ext uri="{FF2B5EF4-FFF2-40B4-BE49-F238E27FC236}">
                      <a16:creationId xmlns:a16="http://schemas.microsoft.com/office/drawing/2014/main" id="{DF36EB8B-AA4C-F346-E777-B3F89A489C6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/>
                <a:srcRect l="55185" t="24981" r="28163" b="24188"/>
                <a:stretch/>
              </p:blipFill>
              <p:spPr bwMode="auto">
                <a:xfrm>
                  <a:off x="6732561" y="4344936"/>
                  <a:ext cx="359719" cy="835238"/>
                </a:xfrm>
                <a:prstGeom prst="rect">
                  <a:avLst/>
                </a:prstGeom>
                <a:noFill/>
              </p:spPr>
            </p:pic>
            <p:pic>
              <p:nvPicPr>
                <p:cNvPr id="16" name="Picture 14" descr="http://images.blog-u.net/wp-content/uploads/original/2011_02/methanol-formula.png">
                  <a:extLst>
                    <a:ext uri="{FF2B5EF4-FFF2-40B4-BE49-F238E27FC236}">
                      <a16:creationId xmlns:a16="http://schemas.microsoft.com/office/drawing/2014/main" id="{09270219-6B2B-85C6-09F9-CB428785B14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/>
                <a:srcRect l="2657" t="26010" r="84009" b="25784"/>
                <a:stretch/>
              </p:blipFill>
              <p:spPr bwMode="auto">
                <a:xfrm>
                  <a:off x="7069602" y="4366511"/>
                  <a:ext cx="288032" cy="792088"/>
                </a:xfrm>
                <a:prstGeom prst="rect">
                  <a:avLst/>
                </a:prstGeom>
                <a:noFill/>
              </p:spPr>
            </p:pic>
          </p:grpSp>
        </p:grpSp>
        <p:grpSp>
          <p:nvGrpSpPr>
            <p:cNvPr id="18" name="Groep 17">
              <a:extLst>
                <a:ext uri="{FF2B5EF4-FFF2-40B4-BE49-F238E27FC236}">
                  <a16:creationId xmlns:a16="http://schemas.microsoft.com/office/drawing/2014/main" id="{A70BBDE3-6B1D-11F7-325C-03F32B5BB753}"/>
                </a:ext>
              </a:extLst>
            </p:cNvPr>
            <p:cNvGrpSpPr/>
            <p:nvPr/>
          </p:nvGrpSpPr>
          <p:grpSpPr>
            <a:xfrm>
              <a:off x="989074" y="845826"/>
              <a:ext cx="1545424" cy="2013112"/>
              <a:chOff x="1424424" y="1754328"/>
              <a:chExt cx="1545424" cy="2013112"/>
            </a:xfrm>
          </p:grpSpPr>
          <p:pic>
            <p:nvPicPr>
              <p:cNvPr id="21" name="Afbeelding 20">
                <a:extLst>
                  <a:ext uri="{FF2B5EF4-FFF2-40B4-BE49-F238E27FC236}">
                    <a16:creationId xmlns:a16="http://schemas.microsoft.com/office/drawing/2014/main" id="{7B475051-B9CE-EA19-4E86-D937F32A330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4009" r="31558"/>
              <a:stretch/>
            </p:blipFill>
            <p:spPr>
              <a:xfrm>
                <a:off x="2668409" y="1803270"/>
                <a:ext cx="301439" cy="1607217"/>
              </a:xfrm>
              <a:prstGeom prst="rect">
                <a:avLst/>
              </a:prstGeom>
            </p:spPr>
          </p:pic>
          <p:pic>
            <p:nvPicPr>
              <p:cNvPr id="20" name="Picture 14" descr="http://images.blog-u.net/wp-content/uploads/original/2011_02/methanol-formula.png">
                <a:extLst>
                  <a:ext uri="{FF2B5EF4-FFF2-40B4-BE49-F238E27FC236}">
                    <a16:creationId xmlns:a16="http://schemas.microsoft.com/office/drawing/2014/main" id="{2F6258C8-92B6-56DF-3D0B-DE6128887D4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/>
              <a:srcRect l="400" t="-9049" r="44747" b="-13469"/>
              <a:stretch/>
            </p:blipFill>
            <p:spPr bwMode="auto">
              <a:xfrm>
                <a:off x="1424424" y="1754328"/>
                <a:ext cx="1184956" cy="2013112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11" name="Rechthoek 10">
            <a:extLst>
              <a:ext uri="{FF2B5EF4-FFF2-40B4-BE49-F238E27FC236}">
                <a16:creationId xmlns:a16="http://schemas.microsoft.com/office/drawing/2014/main" id="{B9406BB2-A1B3-E947-84A5-E3A01F8A097B}"/>
              </a:ext>
            </a:extLst>
          </p:cNvPr>
          <p:cNvSpPr/>
          <p:nvPr/>
        </p:nvSpPr>
        <p:spPr>
          <a:xfrm>
            <a:off x="2174029" y="937981"/>
            <a:ext cx="1340957" cy="11508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0200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528888" y="4149628"/>
            <a:ext cx="7562335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solidFill>
                  <a:srgbClr val="FF0000"/>
                </a:solidFill>
              </a:rPr>
              <a:t>            ethaanzuur</a:t>
            </a:r>
          </a:p>
          <a:p>
            <a:endParaRPr lang="nl-NL" sz="1000" dirty="0">
              <a:solidFill>
                <a:srgbClr val="FF0000"/>
              </a:solidFill>
            </a:endParaRPr>
          </a:p>
          <a:p>
            <a:r>
              <a:rPr lang="nl-NL" sz="2800" dirty="0">
                <a:solidFill>
                  <a:srgbClr val="FF0000"/>
                </a:solidFill>
              </a:rPr>
              <a:t>            </a:t>
            </a:r>
            <a:r>
              <a:rPr lang="nl-NL" dirty="0">
                <a:solidFill>
                  <a:srgbClr val="FF0000"/>
                </a:solidFill>
              </a:rPr>
              <a:t>azijnzuur</a:t>
            </a:r>
            <a:endParaRPr lang="nl-NL" sz="2800" dirty="0">
              <a:solidFill>
                <a:srgbClr val="FF0000"/>
              </a:solidFill>
            </a:endParaRPr>
          </a:p>
          <a:p>
            <a:endParaRPr lang="nl-NL" sz="2800" dirty="0">
              <a:solidFill>
                <a:srgbClr val="FF0000"/>
              </a:solidFill>
            </a:endParaRPr>
          </a:p>
          <a:p>
            <a:r>
              <a:rPr lang="nl-NL" sz="800" dirty="0">
                <a:solidFill>
                  <a:srgbClr val="FF0000"/>
                </a:solidFill>
              </a:rPr>
              <a:t>             </a:t>
            </a:r>
          </a:p>
          <a:p>
            <a:r>
              <a:rPr lang="nl-NL" sz="2800" dirty="0">
                <a:solidFill>
                  <a:srgbClr val="FF0000"/>
                </a:solidFill>
              </a:rPr>
              <a:t>             </a:t>
            </a:r>
          </a:p>
          <a:p>
            <a:r>
              <a:rPr lang="nl-NL" sz="2800" dirty="0">
                <a:solidFill>
                  <a:srgbClr val="FF0000"/>
                </a:solidFill>
              </a:rPr>
              <a:t>            </a:t>
            </a:r>
            <a:endParaRPr lang="nl-NL" sz="3200" dirty="0">
              <a:solidFill>
                <a:srgbClr val="FF0000"/>
              </a:solidFill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8FDB8E77-23E7-C818-4AD3-74589DF814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374" y="604317"/>
            <a:ext cx="2924222" cy="2259626"/>
          </a:xfrm>
          <a:prstGeom prst="rect">
            <a:avLst/>
          </a:prstGeom>
        </p:spPr>
      </p:pic>
      <p:grpSp>
        <p:nvGrpSpPr>
          <p:cNvPr id="23" name="Groep 22">
            <a:extLst>
              <a:ext uri="{FF2B5EF4-FFF2-40B4-BE49-F238E27FC236}">
                <a16:creationId xmlns:a16="http://schemas.microsoft.com/office/drawing/2014/main" id="{F11F65A1-2BBD-473A-2C65-06E0D36E4C85}"/>
              </a:ext>
            </a:extLst>
          </p:cNvPr>
          <p:cNvGrpSpPr/>
          <p:nvPr/>
        </p:nvGrpSpPr>
        <p:grpSpPr>
          <a:xfrm>
            <a:off x="989074" y="845826"/>
            <a:ext cx="2460809" cy="2046106"/>
            <a:chOff x="989074" y="845826"/>
            <a:chExt cx="2460809" cy="2046106"/>
          </a:xfrm>
        </p:grpSpPr>
        <p:grpSp>
          <p:nvGrpSpPr>
            <p:cNvPr id="17" name="Groep 16">
              <a:extLst>
                <a:ext uri="{FF2B5EF4-FFF2-40B4-BE49-F238E27FC236}">
                  <a16:creationId xmlns:a16="http://schemas.microsoft.com/office/drawing/2014/main" id="{4F11FD26-0CFA-DD34-726B-1A7C377F56C3}"/>
                </a:ext>
              </a:extLst>
            </p:cNvPr>
            <p:cNvGrpSpPr/>
            <p:nvPr/>
          </p:nvGrpSpPr>
          <p:grpSpPr>
            <a:xfrm>
              <a:off x="2593527" y="878820"/>
              <a:ext cx="856356" cy="2013112"/>
              <a:chOff x="1963547" y="2845068"/>
              <a:chExt cx="856356" cy="2013112"/>
            </a:xfrm>
          </p:grpSpPr>
          <p:pic>
            <p:nvPicPr>
              <p:cNvPr id="8" name="Picture 14" descr="http://images.blog-u.net/wp-content/uploads/original/2011_02/methanol-formula.png">
                <a:extLst>
                  <a:ext uri="{FF2B5EF4-FFF2-40B4-BE49-F238E27FC236}">
                    <a16:creationId xmlns:a16="http://schemas.microsoft.com/office/drawing/2014/main" id="{B2937BB9-B07C-968C-9CB8-82BD0716EE5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/>
              <a:srcRect l="71939" t="-9049" b="-13469"/>
              <a:stretch/>
            </p:blipFill>
            <p:spPr bwMode="auto">
              <a:xfrm>
                <a:off x="1963547" y="2845068"/>
                <a:ext cx="606178" cy="2013112"/>
              </a:xfrm>
              <a:prstGeom prst="rect">
                <a:avLst/>
              </a:prstGeom>
              <a:noFill/>
            </p:spPr>
          </p:pic>
          <p:grpSp>
            <p:nvGrpSpPr>
              <p:cNvPr id="14" name="Groep 13">
                <a:extLst>
                  <a:ext uri="{FF2B5EF4-FFF2-40B4-BE49-F238E27FC236}">
                    <a16:creationId xmlns:a16="http://schemas.microsoft.com/office/drawing/2014/main" id="{F251D4AE-602C-05F8-A0AF-525B54F1A5C6}"/>
                  </a:ext>
                </a:extLst>
              </p:cNvPr>
              <p:cNvGrpSpPr/>
              <p:nvPr/>
            </p:nvGrpSpPr>
            <p:grpSpPr>
              <a:xfrm>
                <a:off x="2194830" y="3429000"/>
                <a:ext cx="625073" cy="835238"/>
                <a:chOff x="6732561" y="4344936"/>
                <a:chExt cx="625073" cy="835238"/>
              </a:xfrm>
            </p:grpSpPr>
            <p:pic>
              <p:nvPicPr>
                <p:cNvPr id="15" name="Picture 14" descr="http://images.blog-u.net/wp-content/uploads/original/2011_02/methanol-formula.png">
                  <a:extLst>
                    <a:ext uri="{FF2B5EF4-FFF2-40B4-BE49-F238E27FC236}">
                      <a16:creationId xmlns:a16="http://schemas.microsoft.com/office/drawing/2014/main" id="{DF36EB8B-AA4C-F346-E777-B3F89A489C6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/>
                <a:srcRect l="55185" t="24981" r="28163" b="24188"/>
                <a:stretch/>
              </p:blipFill>
              <p:spPr bwMode="auto">
                <a:xfrm>
                  <a:off x="6732561" y="4344936"/>
                  <a:ext cx="359719" cy="835238"/>
                </a:xfrm>
                <a:prstGeom prst="rect">
                  <a:avLst/>
                </a:prstGeom>
                <a:noFill/>
              </p:spPr>
            </p:pic>
            <p:pic>
              <p:nvPicPr>
                <p:cNvPr id="16" name="Picture 14" descr="http://images.blog-u.net/wp-content/uploads/original/2011_02/methanol-formula.png">
                  <a:extLst>
                    <a:ext uri="{FF2B5EF4-FFF2-40B4-BE49-F238E27FC236}">
                      <a16:creationId xmlns:a16="http://schemas.microsoft.com/office/drawing/2014/main" id="{09270219-6B2B-85C6-09F9-CB428785B14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/>
                <a:srcRect l="2657" t="26010" r="84009" b="25784"/>
                <a:stretch/>
              </p:blipFill>
              <p:spPr bwMode="auto">
                <a:xfrm>
                  <a:off x="7069602" y="4366511"/>
                  <a:ext cx="288032" cy="792088"/>
                </a:xfrm>
                <a:prstGeom prst="rect">
                  <a:avLst/>
                </a:prstGeom>
                <a:noFill/>
              </p:spPr>
            </p:pic>
          </p:grpSp>
        </p:grpSp>
        <p:grpSp>
          <p:nvGrpSpPr>
            <p:cNvPr id="18" name="Groep 17">
              <a:extLst>
                <a:ext uri="{FF2B5EF4-FFF2-40B4-BE49-F238E27FC236}">
                  <a16:creationId xmlns:a16="http://schemas.microsoft.com/office/drawing/2014/main" id="{A70BBDE3-6B1D-11F7-325C-03F32B5BB753}"/>
                </a:ext>
              </a:extLst>
            </p:cNvPr>
            <p:cNvGrpSpPr/>
            <p:nvPr/>
          </p:nvGrpSpPr>
          <p:grpSpPr>
            <a:xfrm>
              <a:off x="989074" y="845826"/>
              <a:ext cx="1545424" cy="2013112"/>
              <a:chOff x="1424424" y="1754328"/>
              <a:chExt cx="1545424" cy="2013112"/>
            </a:xfrm>
          </p:grpSpPr>
          <p:pic>
            <p:nvPicPr>
              <p:cNvPr id="21" name="Afbeelding 20">
                <a:extLst>
                  <a:ext uri="{FF2B5EF4-FFF2-40B4-BE49-F238E27FC236}">
                    <a16:creationId xmlns:a16="http://schemas.microsoft.com/office/drawing/2014/main" id="{7B475051-B9CE-EA19-4E86-D937F32A330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4009" r="31558"/>
              <a:stretch/>
            </p:blipFill>
            <p:spPr>
              <a:xfrm>
                <a:off x="2668409" y="1803270"/>
                <a:ext cx="301439" cy="1607217"/>
              </a:xfrm>
              <a:prstGeom prst="rect">
                <a:avLst/>
              </a:prstGeom>
            </p:spPr>
          </p:pic>
          <p:pic>
            <p:nvPicPr>
              <p:cNvPr id="20" name="Picture 14" descr="http://images.blog-u.net/wp-content/uploads/original/2011_02/methanol-formula.png">
                <a:extLst>
                  <a:ext uri="{FF2B5EF4-FFF2-40B4-BE49-F238E27FC236}">
                    <a16:creationId xmlns:a16="http://schemas.microsoft.com/office/drawing/2014/main" id="{2F6258C8-92B6-56DF-3D0B-DE6128887D4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/>
              <a:srcRect l="400" t="-9049" r="44747" b="-13469"/>
              <a:stretch/>
            </p:blipFill>
            <p:spPr bwMode="auto">
              <a:xfrm>
                <a:off x="1424424" y="1754328"/>
                <a:ext cx="1184956" cy="2013112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5" name="Rechthoek 4">
            <a:extLst>
              <a:ext uri="{FF2B5EF4-FFF2-40B4-BE49-F238E27FC236}">
                <a16:creationId xmlns:a16="http://schemas.microsoft.com/office/drawing/2014/main" id="{AEAFBE02-5489-03DD-F5D8-4F8268397539}"/>
              </a:ext>
            </a:extLst>
          </p:cNvPr>
          <p:cNvSpPr/>
          <p:nvPr/>
        </p:nvSpPr>
        <p:spPr>
          <a:xfrm>
            <a:off x="664998" y="1462752"/>
            <a:ext cx="721454" cy="6861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7F6328BC-96B5-7864-49CE-9A0B9CB3B44E}"/>
              </a:ext>
            </a:extLst>
          </p:cNvPr>
          <p:cNvSpPr/>
          <p:nvPr/>
        </p:nvSpPr>
        <p:spPr>
          <a:xfrm>
            <a:off x="1332488" y="2184653"/>
            <a:ext cx="721454" cy="6861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4A95C83E-4645-8DB3-1BD0-0D80255ECF40}"/>
              </a:ext>
            </a:extLst>
          </p:cNvPr>
          <p:cNvSpPr/>
          <p:nvPr/>
        </p:nvSpPr>
        <p:spPr>
          <a:xfrm>
            <a:off x="1332488" y="752755"/>
            <a:ext cx="721454" cy="6861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13" name="Groep 12">
            <a:extLst>
              <a:ext uri="{FF2B5EF4-FFF2-40B4-BE49-F238E27FC236}">
                <a16:creationId xmlns:a16="http://schemas.microsoft.com/office/drawing/2014/main" id="{B75E2333-5502-A76D-41FF-F27191EF46FF}"/>
              </a:ext>
            </a:extLst>
          </p:cNvPr>
          <p:cNvGrpSpPr/>
          <p:nvPr/>
        </p:nvGrpSpPr>
        <p:grpSpPr>
          <a:xfrm>
            <a:off x="4710571" y="3320727"/>
            <a:ext cx="2642323" cy="2285947"/>
            <a:chOff x="5012574" y="3307856"/>
            <a:chExt cx="2642323" cy="2285947"/>
          </a:xfrm>
        </p:grpSpPr>
        <p:pic>
          <p:nvPicPr>
            <p:cNvPr id="3" name="Afbeelding 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6409"/>
            <a:stretch/>
          </p:blipFill>
          <p:spPr>
            <a:xfrm>
              <a:off x="5373301" y="3548865"/>
              <a:ext cx="1975455" cy="1795170"/>
            </a:xfrm>
            <a:prstGeom prst="rect">
              <a:avLst/>
            </a:prstGeom>
          </p:spPr>
        </p:pic>
        <p:sp>
          <p:nvSpPr>
            <p:cNvPr id="9" name="Rechthoek 8">
              <a:extLst>
                <a:ext uri="{FF2B5EF4-FFF2-40B4-BE49-F238E27FC236}">
                  <a16:creationId xmlns:a16="http://schemas.microsoft.com/office/drawing/2014/main" id="{7B79DBC9-FD2D-CF9F-39B2-6DFD52D264C9}"/>
                </a:ext>
              </a:extLst>
            </p:cNvPr>
            <p:cNvSpPr/>
            <p:nvPr/>
          </p:nvSpPr>
          <p:spPr>
            <a:xfrm>
              <a:off x="5012574" y="3994058"/>
              <a:ext cx="721454" cy="6861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964F13E1-1C18-77D2-FE5C-D27826804FC7}"/>
                </a:ext>
              </a:extLst>
            </p:cNvPr>
            <p:cNvSpPr/>
            <p:nvPr/>
          </p:nvSpPr>
          <p:spPr>
            <a:xfrm>
              <a:off x="5748612" y="3307856"/>
              <a:ext cx="721454" cy="6861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6A5A9C79-BD94-3ED3-8C8A-943BC4AE7736}"/>
                </a:ext>
              </a:extLst>
            </p:cNvPr>
            <p:cNvSpPr/>
            <p:nvPr/>
          </p:nvSpPr>
          <p:spPr>
            <a:xfrm>
              <a:off x="5734028" y="4907614"/>
              <a:ext cx="721454" cy="6861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2" name="Afbeelding 11">
              <a:extLst>
                <a:ext uri="{FF2B5EF4-FFF2-40B4-BE49-F238E27FC236}">
                  <a16:creationId xmlns:a16="http://schemas.microsoft.com/office/drawing/2014/main" id="{4D56E5EA-5FA5-2DEB-E5EA-C504693703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479" t="61777" r="2333" b="-1"/>
            <a:stretch/>
          </p:blipFill>
          <p:spPr>
            <a:xfrm>
              <a:off x="7327726" y="4657845"/>
              <a:ext cx="327171" cy="6861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20380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528888" y="4149628"/>
            <a:ext cx="756233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solidFill>
                  <a:srgbClr val="FF0000"/>
                </a:solidFill>
              </a:rPr>
              <a:t>            </a:t>
            </a:r>
            <a:r>
              <a:rPr lang="nl-NL" sz="2800" dirty="0"/>
              <a:t>ethaanzuur</a:t>
            </a:r>
            <a:r>
              <a:rPr lang="nl-NL" sz="2800" dirty="0">
                <a:solidFill>
                  <a:schemeClr val="bg1"/>
                </a:solidFill>
              </a:rPr>
              <a:t>ijnzuur)</a:t>
            </a:r>
          </a:p>
          <a:p>
            <a:endParaRPr lang="nl-NL" sz="2800" dirty="0">
              <a:solidFill>
                <a:srgbClr val="FF0000"/>
              </a:solidFill>
            </a:endParaRPr>
          </a:p>
          <a:p>
            <a:r>
              <a:rPr lang="nl-NL" sz="800" dirty="0">
                <a:solidFill>
                  <a:srgbClr val="FF0000"/>
                </a:solidFill>
              </a:rPr>
              <a:t>             </a:t>
            </a:r>
          </a:p>
          <a:p>
            <a:r>
              <a:rPr lang="nl-NL" sz="2800" dirty="0">
                <a:solidFill>
                  <a:srgbClr val="FF0000"/>
                </a:solidFill>
              </a:rPr>
              <a:t>            CH</a:t>
            </a:r>
            <a:r>
              <a:rPr lang="nl-NL" sz="2800" baseline="-25000" dirty="0">
                <a:solidFill>
                  <a:srgbClr val="FF0000"/>
                </a:solidFill>
              </a:rPr>
              <a:t>3</a:t>
            </a:r>
            <a:r>
              <a:rPr lang="nl-NL" sz="2800" dirty="0">
                <a:solidFill>
                  <a:srgbClr val="FF0000"/>
                </a:solidFill>
              </a:rPr>
              <a:t>COOH     </a:t>
            </a:r>
          </a:p>
          <a:p>
            <a:r>
              <a:rPr lang="nl-NL" sz="2800" dirty="0">
                <a:solidFill>
                  <a:srgbClr val="FF0000"/>
                </a:solidFill>
              </a:rPr>
              <a:t>            </a:t>
            </a:r>
            <a:endParaRPr lang="nl-NL" sz="3200" dirty="0">
              <a:solidFill>
                <a:srgbClr val="FF0000"/>
              </a:solidFill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8FDB8E77-23E7-C818-4AD3-74589DF814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374" y="604317"/>
            <a:ext cx="2924222" cy="2259626"/>
          </a:xfrm>
          <a:prstGeom prst="rect">
            <a:avLst/>
          </a:prstGeom>
        </p:spPr>
      </p:pic>
      <p:grpSp>
        <p:nvGrpSpPr>
          <p:cNvPr id="23" name="Groep 22">
            <a:extLst>
              <a:ext uri="{FF2B5EF4-FFF2-40B4-BE49-F238E27FC236}">
                <a16:creationId xmlns:a16="http://schemas.microsoft.com/office/drawing/2014/main" id="{F11F65A1-2BBD-473A-2C65-06E0D36E4C85}"/>
              </a:ext>
            </a:extLst>
          </p:cNvPr>
          <p:cNvGrpSpPr/>
          <p:nvPr/>
        </p:nvGrpSpPr>
        <p:grpSpPr>
          <a:xfrm>
            <a:off x="989074" y="845826"/>
            <a:ext cx="2460809" cy="2046106"/>
            <a:chOff x="989074" y="845826"/>
            <a:chExt cx="2460809" cy="2046106"/>
          </a:xfrm>
        </p:grpSpPr>
        <p:grpSp>
          <p:nvGrpSpPr>
            <p:cNvPr id="17" name="Groep 16">
              <a:extLst>
                <a:ext uri="{FF2B5EF4-FFF2-40B4-BE49-F238E27FC236}">
                  <a16:creationId xmlns:a16="http://schemas.microsoft.com/office/drawing/2014/main" id="{4F11FD26-0CFA-DD34-726B-1A7C377F56C3}"/>
                </a:ext>
              </a:extLst>
            </p:cNvPr>
            <p:cNvGrpSpPr/>
            <p:nvPr/>
          </p:nvGrpSpPr>
          <p:grpSpPr>
            <a:xfrm>
              <a:off x="2593527" y="878820"/>
              <a:ext cx="856356" cy="2013112"/>
              <a:chOff x="1963547" y="2845068"/>
              <a:chExt cx="856356" cy="2013112"/>
            </a:xfrm>
          </p:grpSpPr>
          <p:pic>
            <p:nvPicPr>
              <p:cNvPr id="8" name="Picture 14" descr="http://images.blog-u.net/wp-content/uploads/original/2011_02/methanol-formula.png">
                <a:extLst>
                  <a:ext uri="{FF2B5EF4-FFF2-40B4-BE49-F238E27FC236}">
                    <a16:creationId xmlns:a16="http://schemas.microsoft.com/office/drawing/2014/main" id="{B2937BB9-B07C-968C-9CB8-82BD0716EE5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/>
              <a:srcRect l="71939" t="-9049" b="-13469"/>
              <a:stretch/>
            </p:blipFill>
            <p:spPr bwMode="auto">
              <a:xfrm>
                <a:off x="1963547" y="2845068"/>
                <a:ext cx="606178" cy="2013112"/>
              </a:xfrm>
              <a:prstGeom prst="rect">
                <a:avLst/>
              </a:prstGeom>
              <a:noFill/>
            </p:spPr>
          </p:pic>
          <p:grpSp>
            <p:nvGrpSpPr>
              <p:cNvPr id="14" name="Groep 13">
                <a:extLst>
                  <a:ext uri="{FF2B5EF4-FFF2-40B4-BE49-F238E27FC236}">
                    <a16:creationId xmlns:a16="http://schemas.microsoft.com/office/drawing/2014/main" id="{F251D4AE-602C-05F8-A0AF-525B54F1A5C6}"/>
                  </a:ext>
                </a:extLst>
              </p:cNvPr>
              <p:cNvGrpSpPr/>
              <p:nvPr/>
            </p:nvGrpSpPr>
            <p:grpSpPr>
              <a:xfrm>
                <a:off x="2194830" y="3429000"/>
                <a:ext cx="625073" cy="835238"/>
                <a:chOff x="6732561" y="4344936"/>
                <a:chExt cx="625073" cy="835238"/>
              </a:xfrm>
            </p:grpSpPr>
            <p:pic>
              <p:nvPicPr>
                <p:cNvPr id="15" name="Picture 14" descr="http://images.blog-u.net/wp-content/uploads/original/2011_02/methanol-formula.png">
                  <a:extLst>
                    <a:ext uri="{FF2B5EF4-FFF2-40B4-BE49-F238E27FC236}">
                      <a16:creationId xmlns:a16="http://schemas.microsoft.com/office/drawing/2014/main" id="{DF36EB8B-AA4C-F346-E777-B3F89A489C6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/>
                <a:srcRect l="55185" t="24981" r="28163" b="24188"/>
                <a:stretch/>
              </p:blipFill>
              <p:spPr bwMode="auto">
                <a:xfrm>
                  <a:off x="6732561" y="4344936"/>
                  <a:ext cx="359719" cy="835238"/>
                </a:xfrm>
                <a:prstGeom prst="rect">
                  <a:avLst/>
                </a:prstGeom>
                <a:noFill/>
              </p:spPr>
            </p:pic>
            <p:pic>
              <p:nvPicPr>
                <p:cNvPr id="16" name="Picture 14" descr="http://images.blog-u.net/wp-content/uploads/original/2011_02/methanol-formula.png">
                  <a:extLst>
                    <a:ext uri="{FF2B5EF4-FFF2-40B4-BE49-F238E27FC236}">
                      <a16:creationId xmlns:a16="http://schemas.microsoft.com/office/drawing/2014/main" id="{09270219-6B2B-85C6-09F9-CB428785B14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/>
                <a:srcRect l="2657" t="26010" r="84009" b="25784"/>
                <a:stretch/>
              </p:blipFill>
              <p:spPr bwMode="auto">
                <a:xfrm>
                  <a:off x="7069602" y="4366511"/>
                  <a:ext cx="288032" cy="792088"/>
                </a:xfrm>
                <a:prstGeom prst="rect">
                  <a:avLst/>
                </a:prstGeom>
                <a:noFill/>
              </p:spPr>
            </p:pic>
          </p:grpSp>
        </p:grpSp>
        <p:grpSp>
          <p:nvGrpSpPr>
            <p:cNvPr id="18" name="Groep 17">
              <a:extLst>
                <a:ext uri="{FF2B5EF4-FFF2-40B4-BE49-F238E27FC236}">
                  <a16:creationId xmlns:a16="http://schemas.microsoft.com/office/drawing/2014/main" id="{A70BBDE3-6B1D-11F7-325C-03F32B5BB753}"/>
                </a:ext>
              </a:extLst>
            </p:cNvPr>
            <p:cNvGrpSpPr/>
            <p:nvPr/>
          </p:nvGrpSpPr>
          <p:grpSpPr>
            <a:xfrm>
              <a:off x="989074" y="845826"/>
              <a:ext cx="1545424" cy="2013112"/>
              <a:chOff x="1424424" y="1754328"/>
              <a:chExt cx="1545424" cy="2013112"/>
            </a:xfrm>
          </p:grpSpPr>
          <p:pic>
            <p:nvPicPr>
              <p:cNvPr id="21" name="Afbeelding 20">
                <a:extLst>
                  <a:ext uri="{FF2B5EF4-FFF2-40B4-BE49-F238E27FC236}">
                    <a16:creationId xmlns:a16="http://schemas.microsoft.com/office/drawing/2014/main" id="{7B475051-B9CE-EA19-4E86-D937F32A330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4009" r="31558"/>
              <a:stretch/>
            </p:blipFill>
            <p:spPr>
              <a:xfrm>
                <a:off x="2668409" y="1803270"/>
                <a:ext cx="301439" cy="1607217"/>
              </a:xfrm>
              <a:prstGeom prst="rect">
                <a:avLst/>
              </a:prstGeom>
            </p:spPr>
          </p:pic>
          <p:pic>
            <p:nvPicPr>
              <p:cNvPr id="20" name="Picture 14" descr="http://images.blog-u.net/wp-content/uploads/original/2011_02/methanol-formula.png">
                <a:extLst>
                  <a:ext uri="{FF2B5EF4-FFF2-40B4-BE49-F238E27FC236}">
                    <a16:creationId xmlns:a16="http://schemas.microsoft.com/office/drawing/2014/main" id="{2F6258C8-92B6-56DF-3D0B-DE6128887D4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/>
              <a:srcRect l="400" t="-9049" r="44747" b="-13469"/>
              <a:stretch/>
            </p:blipFill>
            <p:spPr bwMode="auto">
              <a:xfrm>
                <a:off x="1424424" y="1754328"/>
                <a:ext cx="1184956" cy="2013112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5" name="Rechthoek 4">
            <a:extLst>
              <a:ext uri="{FF2B5EF4-FFF2-40B4-BE49-F238E27FC236}">
                <a16:creationId xmlns:a16="http://schemas.microsoft.com/office/drawing/2014/main" id="{AEAFBE02-5489-03DD-F5D8-4F8268397539}"/>
              </a:ext>
            </a:extLst>
          </p:cNvPr>
          <p:cNvSpPr/>
          <p:nvPr/>
        </p:nvSpPr>
        <p:spPr>
          <a:xfrm>
            <a:off x="664998" y="1462752"/>
            <a:ext cx="721454" cy="6861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7F6328BC-96B5-7864-49CE-9A0B9CB3B44E}"/>
              </a:ext>
            </a:extLst>
          </p:cNvPr>
          <p:cNvSpPr/>
          <p:nvPr/>
        </p:nvSpPr>
        <p:spPr>
          <a:xfrm>
            <a:off x="1332488" y="2184653"/>
            <a:ext cx="721454" cy="6861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4A95C83E-4645-8DB3-1BD0-0D80255ECF40}"/>
              </a:ext>
            </a:extLst>
          </p:cNvPr>
          <p:cNvSpPr/>
          <p:nvPr/>
        </p:nvSpPr>
        <p:spPr>
          <a:xfrm>
            <a:off x="1332488" y="752755"/>
            <a:ext cx="721454" cy="6861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13" name="Groep 12">
            <a:extLst>
              <a:ext uri="{FF2B5EF4-FFF2-40B4-BE49-F238E27FC236}">
                <a16:creationId xmlns:a16="http://schemas.microsoft.com/office/drawing/2014/main" id="{B75E2333-5502-A76D-41FF-F27191EF46FF}"/>
              </a:ext>
            </a:extLst>
          </p:cNvPr>
          <p:cNvGrpSpPr/>
          <p:nvPr/>
        </p:nvGrpSpPr>
        <p:grpSpPr>
          <a:xfrm>
            <a:off x="4710571" y="3320727"/>
            <a:ext cx="2642323" cy="2285947"/>
            <a:chOff x="5012574" y="3307856"/>
            <a:chExt cx="2642323" cy="2285947"/>
          </a:xfrm>
        </p:grpSpPr>
        <p:pic>
          <p:nvPicPr>
            <p:cNvPr id="3" name="Afbeelding 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6409"/>
            <a:stretch/>
          </p:blipFill>
          <p:spPr>
            <a:xfrm>
              <a:off x="5373301" y="3548865"/>
              <a:ext cx="1975455" cy="1795170"/>
            </a:xfrm>
            <a:prstGeom prst="rect">
              <a:avLst/>
            </a:prstGeom>
          </p:spPr>
        </p:pic>
        <p:sp>
          <p:nvSpPr>
            <p:cNvPr id="9" name="Rechthoek 8">
              <a:extLst>
                <a:ext uri="{FF2B5EF4-FFF2-40B4-BE49-F238E27FC236}">
                  <a16:creationId xmlns:a16="http://schemas.microsoft.com/office/drawing/2014/main" id="{7B79DBC9-FD2D-CF9F-39B2-6DFD52D264C9}"/>
                </a:ext>
              </a:extLst>
            </p:cNvPr>
            <p:cNvSpPr/>
            <p:nvPr/>
          </p:nvSpPr>
          <p:spPr>
            <a:xfrm>
              <a:off x="5012574" y="3994058"/>
              <a:ext cx="721454" cy="6861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964F13E1-1C18-77D2-FE5C-D27826804FC7}"/>
                </a:ext>
              </a:extLst>
            </p:cNvPr>
            <p:cNvSpPr/>
            <p:nvPr/>
          </p:nvSpPr>
          <p:spPr>
            <a:xfrm>
              <a:off x="5748612" y="3307856"/>
              <a:ext cx="721454" cy="6861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6A5A9C79-BD94-3ED3-8C8A-943BC4AE7736}"/>
                </a:ext>
              </a:extLst>
            </p:cNvPr>
            <p:cNvSpPr/>
            <p:nvPr/>
          </p:nvSpPr>
          <p:spPr>
            <a:xfrm>
              <a:off x="5734028" y="4907614"/>
              <a:ext cx="721454" cy="6861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2" name="Afbeelding 11">
              <a:extLst>
                <a:ext uri="{FF2B5EF4-FFF2-40B4-BE49-F238E27FC236}">
                  <a16:creationId xmlns:a16="http://schemas.microsoft.com/office/drawing/2014/main" id="{4D56E5EA-5FA5-2DEB-E5EA-C504693703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479" t="61777" r="2333" b="-1"/>
            <a:stretch/>
          </p:blipFill>
          <p:spPr>
            <a:xfrm>
              <a:off x="7327726" y="4657845"/>
              <a:ext cx="327171" cy="6861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14627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CBFC6E60-7D03-03C8-0D9E-129DBD314A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19" y="-216266"/>
            <a:ext cx="8124093" cy="7290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502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84" y="847287"/>
            <a:ext cx="8766875" cy="4865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452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342" y="130003"/>
            <a:ext cx="4209658" cy="233636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58" b="29434"/>
          <a:stretch/>
        </p:blipFill>
        <p:spPr>
          <a:xfrm>
            <a:off x="536895" y="810255"/>
            <a:ext cx="3833769" cy="1311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267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342" y="130003"/>
            <a:ext cx="4209658" cy="233636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58" b="29434"/>
          <a:stretch/>
        </p:blipFill>
        <p:spPr>
          <a:xfrm>
            <a:off x="536895" y="810255"/>
            <a:ext cx="3833769" cy="1311383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2AE5F815-E0F1-A925-8A7D-A61CD9F968B7}"/>
              </a:ext>
            </a:extLst>
          </p:cNvPr>
          <p:cNvSpPr txBox="1"/>
          <p:nvPr/>
        </p:nvSpPr>
        <p:spPr>
          <a:xfrm>
            <a:off x="961030" y="2784726"/>
            <a:ext cx="45720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800" dirty="0">
                <a:solidFill>
                  <a:srgbClr val="FF0000"/>
                </a:solidFill>
              </a:rPr>
              <a:t>CH</a:t>
            </a:r>
            <a:r>
              <a:rPr lang="nl-NL" sz="2800" baseline="-25000" dirty="0">
                <a:solidFill>
                  <a:srgbClr val="FF0000"/>
                </a:solidFill>
              </a:rPr>
              <a:t>3</a:t>
            </a:r>
            <a:r>
              <a:rPr lang="nl-NL" sz="2800" dirty="0">
                <a:solidFill>
                  <a:srgbClr val="FF0000"/>
                </a:solidFill>
              </a:rPr>
              <a:t>CH</a:t>
            </a:r>
            <a:r>
              <a:rPr lang="nl-NL" sz="2800" baseline="-25000" dirty="0">
                <a:solidFill>
                  <a:srgbClr val="FF0000"/>
                </a:solidFill>
              </a:rPr>
              <a:t>2</a:t>
            </a:r>
            <a:r>
              <a:rPr lang="nl-NL" sz="2800" dirty="0">
                <a:solidFill>
                  <a:srgbClr val="FF0000"/>
                </a:solidFill>
              </a:rPr>
              <a:t>CH</a:t>
            </a:r>
            <a:r>
              <a:rPr lang="nl-NL" sz="2800" baseline="-25000" dirty="0">
                <a:solidFill>
                  <a:srgbClr val="FF0000"/>
                </a:solidFill>
              </a:rPr>
              <a:t>2</a:t>
            </a:r>
            <a:r>
              <a:rPr lang="nl-NL" sz="2800" dirty="0">
                <a:solidFill>
                  <a:srgbClr val="FF0000"/>
                </a:solidFill>
              </a:rPr>
              <a:t>COOH</a:t>
            </a:r>
          </a:p>
          <a:p>
            <a:endParaRPr lang="nl-NL" sz="2800" dirty="0">
              <a:solidFill>
                <a:srgbClr val="FF0000"/>
              </a:solidFill>
            </a:endParaRPr>
          </a:p>
          <a:p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1047310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342" y="130003"/>
            <a:ext cx="4209658" cy="233636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58" b="29434"/>
          <a:stretch/>
        </p:blipFill>
        <p:spPr>
          <a:xfrm>
            <a:off x="536895" y="810255"/>
            <a:ext cx="3833769" cy="1311383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2AE5F815-E0F1-A925-8A7D-A61CD9F968B7}"/>
              </a:ext>
            </a:extLst>
          </p:cNvPr>
          <p:cNvSpPr txBox="1"/>
          <p:nvPr/>
        </p:nvSpPr>
        <p:spPr>
          <a:xfrm>
            <a:off x="961030" y="2784726"/>
            <a:ext cx="457200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800" dirty="0"/>
              <a:t>CH</a:t>
            </a:r>
            <a:r>
              <a:rPr lang="nl-NL" sz="2800" baseline="-25000" dirty="0"/>
              <a:t>3</a:t>
            </a:r>
            <a:r>
              <a:rPr lang="nl-NL" sz="2800" dirty="0"/>
              <a:t>CH</a:t>
            </a:r>
            <a:r>
              <a:rPr lang="nl-NL" sz="2800" baseline="-25000" dirty="0"/>
              <a:t>2</a:t>
            </a:r>
            <a:r>
              <a:rPr lang="nl-NL" sz="2800" dirty="0"/>
              <a:t>CH</a:t>
            </a:r>
            <a:r>
              <a:rPr lang="nl-NL" sz="2800" baseline="-25000" dirty="0"/>
              <a:t>2</a:t>
            </a:r>
            <a:r>
              <a:rPr lang="nl-NL" sz="2800" dirty="0"/>
              <a:t>COOH</a:t>
            </a:r>
          </a:p>
          <a:p>
            <a:endParaRPr lang="nl-NL" sz="2800" dirty="0">
              <a:solidFill>
                <a:srgbClr val="FF0000"/>
              </a:solidFill>
            </a:endParaRPr>
          </a:p>
          <a:p>
            <a:r>
              <a:rPr lang="nl-NL" sz="2800" dirty="0">
                <a:solidFill>
                  <a:srgbClr val="FF0000"/>
                </a:solidFill>
              </a:rPr>
              <a:t>C</a:t>
            </a:r>
            <a:r>
              <a:rPr lang="nl-NL" sz="2800" baseline="-25000" dirty="0">
                <a:solidFill>
                  <a:srgbClr val="FF0000"/>
                </a:solidFill>
              </a:rPr>
              <a:t>3</a:t>
            </a:r>
            <a:r>
              <a:rPr lang="nl-NL" sz="2800" dirty="0">
                <a:solidFill>
                  <a:srgbClr val="FF0000"/>
                </a:solidFill>
              </a:rPr>
              <a:t>H</a:t>
            </a:r>
            <a:r>
              <a:rPr lang="nl-NL" sz="2800" baseline="-25000" dirty="0">
                <a:solidFill>
                  <a:srgbClr val="FF0000"/>
                </a:solidFill>
              </a:rPr>
              <a:t>7</a:t>
            </a:r>
            <a:r>
              <a:rPr lang="nl-NL" sz="2800" dirty="0">
                <a:solidFill>
                  <a:srgbClr val="FF0000"/>
                </a:solidFill>
              </a:rPr>
              <a:t>COOH</a:t>
            </a:r>
          </a:p>
          <a:p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3670717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342" y="130003"/>
            <a:ext cx="4209658" cy="233636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58" b="29434"/>
          <a:stretch/>
        </p:blipFill>
        <p:spPr>
          <a:xfrm>
            <a:off x="536895" y="810255"/>
            <a:ext cx="3833769" cy="1311383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961029" y="4675691"/>
            <a:ext cx="81074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solidFill>
                  <a:srgbClr val="FF0000"/>
                </a:solidFill>
              </a:rPr>
              <a:t>butaanzuur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2AE5F815-E0F1-A925-8A7D-A61CD9F968B7}"/>
              </a:ext>
            </a:extLst>
          </p:cNvPr>
          <p:cNvSpPr txBox="1"/>
          <p:nvPr/>
        </p:nvSpPr>
        <p:spPr>
          <a:xfrm>
            <a:off x="961030" y="2784726"/>
            <a:ext cx="457200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800" dirty="0">
                <a:solidFill>
                  <a:schemeClr val="bg1"/>
                </a:solidFill>
              </a:rPr>
              <a:t>CH</a:t>
            </a:r>
            <a:r>
              <a:rPr lang="nl-NL" sz="2800" baseline="-25000" dirty="0">
                <a:solidFill>
                  <a:schemeClr val="bg1"/>
                </a:solidFill>
              </a:rPr>
              <a:t>3</a:t>
            </a:r>
            <a:r>
              <a:rPr lang="nl-NL" sz="2800" dirty="0">
                <a:solidFill>
                  <a:schemeClr val="bg1"/>
                </a:solidFill>
              </a:rPr>
              <a:t>CH</a:t>
            </a:r>
            <a:r>
              <a:rPr lang="nl-NL" sz="2800" baseline="-25000" dirty="0">
                <a:solidFill>
                  <a:schemeClr val="bg1"/>
                </a:solidFill>
              </a:rPr>
              <a:t>2</a:t>
            </a:r>
            <a:r>
              <a:rPr lang="nl-NL" sz="2800" dirty="0">
                <a:solidFill>
                  <a:schemeClr val="bg1"/>
                </a:solidFill>
              </a:rPr>
              <a:t>CH</a:t>
            </a:r>
            <a:r>
              <a:rPr lang="nl-NL" sz="2800" baseline="-25000" dirty="0">
                <a:solidFill>
                  <a:schemeClr val="bg1"/>
                </a:solidFill>
              </a:rPr>
              <a:t>2</a:t>
            </a:r>
            <a:r>
              <a:rPr lang="nl-NL" sz="2800" dirty="0">
                <a:solidFill>
                  <a:schemeClr val="bg1"/>
                </a:solidFill>
              </a:rPr>
              <a:t>COOH</a:t>
            </a:r>
          </a:p>
          <a:p>
            <a:endParaRPr lang="nl-NL" sz="2800" dirty="0">
              <a:solidFill>
                <a:srgbClr val="FF0000"/>
              </a:solidFill>
            </a:endParaRPr>
          </a:p>
          <a:p>
            <a:r>
              <a:rPr lang="nl-NL" sz="2800" dirty="0"/>
              <a:t>C</a:t>
            </a:r>
            <a:r>
              <a:rPr lang="nl-NL" sz="2800" baseline="-25000" dirty="0"/>
              <a:t>3</a:t>
            </a:r>
            <a:r>
              <a:rPr lang="nl-NL" sz="2800" dirty="0"/>
              <a:t>H</a:t>
            </a:r>
            <a:r>
              <a:rPr lang="nl-NL" sz="2800" baseline="-25000" dirty="0"/>
              <a:t>7</a:t>
            </a:r>
            <a:r>
              <a:rPr lang="nl-NL" sz="2800" dirty="0"/>
              <a:t>COOH</a:t>
            </a:r>
          </a:p>
          <a:p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3489897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342" y="130003"/>
            <a:ext cx="4209658" cy="233636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58" b="29434"/>
          <a:stretch/>
        </p:blipFill>
        <p:spPr>
          <a:xfrm>
            <a:off x="536895" y="810255"/>
            <a:ext cx="3833769" cy="1311383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961029" y="4675691"/>
            <a:ext cx="8107469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butaanzuur </a:t>
            </a:r>
            <a:r>
              <a:rPr lang="nl-NL" dirty="0">
                <a:solidFill>
                  <a:srgbClr val="FF0000"/>
                </a:solidFill>
              </a:rPr>
              <a:t>           Het koolstofatoom van de carboxylgroep </a:t>
            </a:r>
          </a:p>
          <a:p>
            <a:r>
              <a:rPr lang="nl-NL" dirty="0">
                <a:solidFill>
                  <a:srgbClr val="FF0000"/>
                </a:solidFill>
              </a:rPr>
              <a:t>                                            behoort bij de hoofdketen.</a:t>
            </a:r>
          </a:p>
          <a:p>
            <a:endParaRPr lang="nl-NL" sz="2800" dirty="0">
              <a:solidFill>
                <a:srgbClr val="FF0000"/>
              </a:solidFill>
            </a:endParaRPr>
          </a:p>
          <a:p>
            <a:endParaRPr lang="nl-NL" sz="2800" dirty="0">
              <a:solidFill>
                <a:srgbClr val="FF0000"/>
              </a:solidFill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2AE5F815-E0F1-A925-8A7D-A61CD9F968B7}"/>
              </a:ext>
            </a:extLst>
          </p:cNvPr>
          <p:cNvSpPr txBox="1"/>
          <p:nvPr/>
        </p:nvSpPr>
        <p:spPr>
          <a:xfrm>
            <a:off x="961030" y="2784726"/>
            <a:ext cx="457200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800" dirty="0">
                <a:solidFill>
                  <a:schemeClr val="bg1"/>
                </a:solidFill>
              </a:rPr>
              <a:t>CH</a:t>
            </a:r>
            <a:r>
              <a:rPr lang="nl-NL" sz="2800" baseline="-25000" dirty="0">
                <a:solidFill>
                  <a:schemeClr val="bg1"/>
                </a:solidFill>
              </a:rPr>
              <a:t>3</a:t>
            </a:r>
            <a:r>
              <a:rPr lang="nl-NL" sz="2800" dirty="0">
                <a:solidFill>
                  <a:schemeClr val="bg1"/>
                </a:solidFill>
              </a:rPr>
              <a:t>CH</a:t>
            </a:r>
            <a:r>
              <a:rPr lang="nl-NL" sz="2800" baseline="-25000" dirty="0">
                <a:solidFill>
                  <a:schemeClr val="bg1"/>
                </a:solidFill>
              </a:rPr>
              <a:t>2</a:t>
            </a:r>
            <a:r>
              <a:rPr lang="nl-NL" sz="2800" dirty="0">
                <a:solidFill>
                  <a:schemeClr val="bg1"/>
                </a:solidFill>
              </a:rPr>
              <a:t>CH</a:t>
            </a:r>
            <a:r>
              <a:rPr lang="nl-NL" sz="2800" baseline="-25000" dirty="0">
                <a:solidFill>
                  <a:schemeClr val="bg1"/>
                </a:solidFill>
              </a:rPr>
              <a:t>2</a:t>
            </a:r>
            <a:r>
              <a:rPr lang="nl-NL" sz="2800" dirty="0">
                <a:solidFill>
                  <a:schemeClr val="bg1"/>
                </a:solidFill>
              </a:rPr>
              <a:t>COOH</a:t>
            </a:r>
          </a:p>
          <a:p>
            <a:endParaRPr lang="nl-NL" sz="2800" dirty="0">
              <a:solidFill>
                <a:srgbClr val="FF0000"/>
              </a:solidFill>
            </a:endParaRPr>
          </a:p>
          <a:p>
            <a:r>
              <a:rPr lang="nl-NL" sz="2800" dirty="0"/>
              <a:t>C</a:t>
            </a:r>
            <a:r>
              <a:rPr lang="nl-NL" sz="2800" baseline="-25000" dirty="0"/>
              <a:t>3</a:t>
            </a:r>
            <a:r>
              <a:rPr lang="nl-NL" sz="2800" dirty="0"/>
              <a:t>H</a:t>
            </a:r>
            <a:r>
              <a:rPr lang="nl-NL" sz="2800" baseline="-25000" dirty="0"/>
              <a:t>7</a:t>
            </a:r>
            <a:r>
              <a:rPr lang="nl-NL" sz="2800" dirty="0"/>
              <a:t>COOH</a:t>
            </a:r>
          </a:p>
          <a:p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4216580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342" y="130003"/>
            <a:ext cx="4209658" cy="233636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58" b="29434"/>
          <a:stretch/>
        </p:blipFill>
        <p:spPr>
          <a:xfrm>
            <a:off x="536895" y="810255"/>
            <a:ext cx="3833769" cy="1311383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961030" y="4675691"/>
            <a:ext cx="464281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butaanzuur</a:t>
            </a:r>
          </a:p>
          <a:p>
            <a:endParaRPr lang="nl-NL" sz="1600" dirty="0">
              <a:solidFill>
                <a:srgbClr val="FF0000"/>
              </a:solidFill>
            </a:endParaRPr>
          </a:p>
          <a:p>
            <a:r>
              <a:rPr lang="nl-NL" dirty="0">
                <a:solidFill>
                  <a:srgbClr val="FF0000"/>
                </a:solidFill>
              </a:rPr>
              <a:t>sterke zweetvoetengeur</a:t>
            </a:r>
          </a:p>
          <a:p>
            <a:r>
              <a:rPr lang="nl-NL" sz="3600" dirty="0">
                <a:solidFill>
                  <a:srgbClr val="FF0000"/>
                </a:solidFill>
              </a:rPr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3764761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013443A7-68D4-A185-055A-A691E29C42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92" t="56728" r="11284" b="24353"/>
          <a:stretch/>
        </p:blipFill>
        <p:spPr>
          <a:xfrm flipV="1">
            <a:off x="1275888" y="1082180"/>
            <a:ext cx="7290033" cy="947955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57EBD437-2600-87A5-2271-B7F6A401661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104" b="37976"/>
          <a:stretch/>
        </p:blipFill>
        <p:spPr>
          <a:xfrm>
            <a:off x="1526796" y="2248249"/>
            <a:ext cx="6653995" cy="1325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046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013443A7-68D4-A185-055A-A691E29C42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92" t="56728" r="11284" b="24353"/>
          <a:stretch/>
        </p:blipFill>
        <p:spPr>
          <a:xfrm flipV="1">
            <a:off x="1275888" y="1082180"/>
            <a:ext cx="7290033" cy="947955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57EBD437-2600-87A5-2271-B7F6A401661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104" b="37976"/>
          <a:stretch/>
        </p:blipFill>
        <p:spPr>
          <a:xfrm>
            <a:off x="1526796" y="2248249"/>
            <a:ext cx="6653995" cy="1325461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23A35023-449F-C55A-DEF9-AF8C5A9F829C}"/>
              </a:ext>
            </a:extLst>
          </p:cNvPr>
          <p:cNvSpPr txBox="1"/>
          <p:nvPr/>
        </p:nvSpPr>
        <p:spPr>
          <a:xfrm>
            <a:off x="1665215" y="4169220"/>
            <a:ext cx="4572000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800" dirty="0">
                <a:solidFill>
                  <a:srgbClr val="FF0000"/>
                </a:solidFill>
              </a:rPr>
              <a:t>octadecaanzuur</a:t>
            </a:r>
          </a:p>
          <a:p>
            <a:r>
              <a:rPr lang="nl-NL" sz="1000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7955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013443A7-68D4-A185-055A-A691E29C42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92" t="56728" r="11284" b="24353"/>
          <a:stretch/>
        </p:blipFill>
        <p:spPr>
          <a:xfrm flipV="1">
            <a:off x="1275888" y="1082180"/>
            <a:ext cx="7290033" cy="947955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57EBD437-2600-87A5-2271-B7F6A401661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104" b="37976"/>
          <a:stretch/>
        </p:blipFill>
        <p:spPr>
          <a:xfrm>
            <a:off x="1526796" y="2248249"/>
            <a:ext cx="6653995" cy="1325461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23A35023-449F-C55A-DEF9-AF8C5A9F829C}"/>
              </a:ext>
            </a:extLst>
          </p:cNvPr>
          <p:cNvSpPr txBox="1"/>
          <p:nvPr/>
        </p:nvSpPr>
        <p:spPr>
          <a:xfrm>
            <a:off x="1665215" y="4169220"/>
            <a:ext cx="4572000" cy="1538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800" dirty="0"/>
              <a:t>octadecaanzuur</a:t>
            </a:r>
          </a:p>
          <a:p>
            <a:r>
              <a:rPr lang="nl-NL" sz="1000" dirty="0">
                <a:solidFill>
                  <a:srgbClr val="FF0000"/>
                </a:solidFill>
              </a:rPr>
              <a:t> </a:t>
            </a:r>
          </a:p>
          <a:p>
            <a:r>
              <a:rPr lang="nl-NL" sz="2800" dirty="0">
                <a:solidFill>
                  <a:srgbClr val="FF0000"/>
                </a:solidFill>
              </a:rPr>
              <a:t>C</a:t>
            </a:r>
            <a:r>
              <a:rPr lang="nl-NL" sz="2800" baseline="-25000" dirty="0">
                <a:solidFill>
                  <a:srgbClr val="FF0000"/>
                </a:solidFill>
              </a:rPr>
              <a:t>17</a:t>
            </a:r>
            <a:r>
              <a:rPr lang="nl-NL" sz="2800" dirty="0">
                <a:solidFill>
                  <a:srgbClr val="FF0000"/>
                </a:solidFill>
              </a:rPr>
              <a:t>H</a:t>
            </a:r>
            <a:r>
              <a:rPr lang="nl-NL" sz="2800" baseline="-25000" dirty="0">
                <a:solidFill>
                  <a:srgbClr val="FF0000"/>
                </a:solidFill>
              </a:rPr>
              <a:t>35</a:t>
            </a:r>
            <a:r>
              <a:rPr lang="nl-NL" sz="2800" dirty="0">
                <a:solidFill>
                  <a:srgbClr val="FF0000"/>
                </a:solidFill>
              </a:rPr>
              <a:t>COOH</a:t>
            </a:r>
          </a:p>
          <a:p>
            <a:endParaRPr lang="nl-NL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711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CBFC6E60-7D03-03C8-0D9E-129DBD314A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6952" y="983360"/>
            <a:ext cx="3263318" cy="2928490"/>
          </a:xfrm>
          <a:prstGeom prst="rect">
            <a:avLst/>
          </a:prstGeom>
        </p:spPr>
      </p:pic>
      <p:grpSp>
        <p:nvGrpSpPr>
          <p:cNvPr id="9" name="Groep 8">
            <a:extLst>
              <a:ext uri="{FF2B5EF4-FFF2-40B4-BE49-F238E27FC236}">
                <a16:creationId xmlns:a16="http://schemas.microsoft.com/office/drawing/2014/main" id="{76C4FD59-8055-4F44-3966-9A7F4491B98C}"/>
              </a:ext>
            </a:extLst>
          </p:cNvPr>
          <p:cNvGrpSpPr/>
          <p:nvPr/>
        </p:nvGrpSpPr>
        <p:grpSpPr>
          <a:xfrm>
            <a:off x="1891722" y="1769954"/>
            <a:ext cx="1743333" cy="2013112"/>
            <a:chOff x="1489051" y="2592075"/>
            <a:chExt cx="1743333" cy="2013112"/>
          </a:xfrm>
        </p:grpSpPr>
        <p:pic>
          <p:nvPicPr>
            <p:cNvPr id="6" name="Afbeelding 5">
              <a:extLst>
                <a:ext uri="{FF2B5EF4-FFF2-40B4-BE49-F238E27FC236}">
                  <a16:creationId xmlns:a16="http://schemas.microsoft.com/office/drawing/2014/main" id="{9094187B-0DB9-799B-826D-C9529D6B35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009" r="31558"/>
            <a:stretch/>
          </p:blipFill>
          <p:spPr>
            <a:xfrm>
              <a:off x="2265738" y="2625391"/>
              <a:ext cx="301439" cy="1607217"/>
            </a:xfrm>
            <a:prstGeom prst="rect">
              <a:avLst/>
            </a:prstGeom>
          </p:spPr>
        </p:pic>
        <p:pic>
          <p:nvPicPr>
            <p:cNvPr id="7" name="Picture 14" descr="http://images.blog-u.net/wp-content/uploads/original/2011_02/methanol-formula.png">
              <a:extLst>
                <a:ext uri="{FF2B5EF4-FFF2-40B4-BE49-F238E27FC236}">
                  <a16:creationId xmlns:a16="http://schemas.microsoft.com/office/drawing/2014/main" id="{2F4FCD93-1589-6B90-632F-54F187A3468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/>
            <a:srcRect l="-6667" t="-9049" r="70713" b="-13469"/>
            <a:stretch/>
          </p:blipFill>
          <p:spPr bwMode="auto">
            <a:xfrm>
              <a:off x="1489051" y="2592075"/>
              <a:ext cx="776687" cy="2013112"/>
            </a:xfrm>
            <a:prstGeom prst="rect">
              <a:avLst/>
            </a:prstGeom>
            <a:noFill/>
          </p:spPr>
        </p:pic>
        <p:pic>
          <p:nvPicPr>
            <p:cNvPr id="8" name="Picture 14" descr="http://images.blog-u.net/wp-content/uploads/original/2011_02/methanol-formula.png">
              <a:extLst>
                <a:ext uri="{FF2B5EF4-FFF2-40B4-BE49-F238E27FC236}">
                  <a16:creationId xmlns:a16="http://schemas.microsoft.com/office/drawing/2014/main" id="{F4EE7873-7CA1-F275-17F5-E56AFB79B70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/>
            <a:srcRect l="71939" t="-9049" b="-13469"/>
            <a:stretch/>
          </p:blipFill>
          <p:spPr bwMode="auto">
            <a:xfrm>
              <a:off x="2626206" y="2592075"/>
              <a:ext cx="606178" cy="2013112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3480142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013443A7-68D4-A185-055A-A691E29C42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92" t="56728" r="11284" b="24353"/>
          <a:stretch/>
        </p:blipFill>
        <p:spPr>
          <a:xfrm flipV="1">
            <a:off x="1275888" y="1082180"/>
            <a:ext cx="7290033" cy="947955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57EBD437-2600-87A5-2271-B7F6A401661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104" b="37976"/>
          <a:stretch/>
        </p:blipFill>
        <p:spPr>
          <a:xfrm>
            <a:off x="1526796" y="2248249"/>
            <a:ext cx="6653995" cy="1325461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23A35023-449F-C55A-DEF9-AF8C5A9F829C}"/>
              </a:ext>
            </a:extLst>
          </p:cNvPr>
          <p:cNvSpPr txBox="1"/>
          <p:nvPr/>
        </p:nvSpPr>
        <p:spPr>
          <a:xfrm>
            <a:off x="1665215" y="4169220"/>
            <a:ext cx="4572000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800" dirty="0"/>
              <a:t>octadecaanzuur</a:t>
            </a:r>
          </a:p>
          <a:p>
            <a:r>
              <a:rPr lang="nl-NL" sz="1000" dirty="0"/>
              <a:t> </a:t>
            </a:r>
          </a:p>
          <a:p>
            <a:r>
              <a:rPr lang="nl-NL" sz="2800" dirty="0"/>
              <a:t>C</a:t>
            </a:r>
            <a:r>
              <a:rPr lang="nl-NL" sz="2800" baseline="-25000" dirty="0"/>
              <a:t>17</a:t>
            </a:r>
            <a:r>
              <a:rPr lang="nl-NL" sz="2800" dirty="0"/>
              <a:t>H</a:t>
            </a:r>
            <a:r>
              <a:rPr lang="nl-NL" sz="2800" baseline="-25000" dirty="0"/>
              <a:t>35</a:t>
            </a:r>
            <a:r>
              <a:rPr lang="nl-NL" sz="2800" dirty="0"/>
              <a:t>COOH</a:t>
            </a:r>
          </a:p>
          <a:p>
            <a:endParaRPr lang="nl-NL" sz="2800" dirty="0">
              <a:solidFill>
                <a:srgbClr val="FF0000"/>
              </a:solidFill>
            </a:endParaRPr>
          </a:p>
          <a:p>
            <a:r>
              <a:rPr lang="nl-NL" sz="2400" dirty="0">
                <a:solidFill>
                  <a:srgbClr val="FF0000"/>
                </a:solidFill>
              </a:rPr>
              <a:t>stearinezuur</a:t>
            </a:r>
          </a:p>
          <a:p>
            <a:r>
              <a:rPr lang="nl-NL" dirty="0">
                <a:solidFill>
                  <a:srgbClr val="FF0000"/>
                </a:solidFill>
              </a:rPr>
              <a:t>kaarsen</a:t>
            </a:r>
          </a:p>
        </p:txBody>
      </p:sp>
    </p:spTree>
    <p:extLst>
      <p:ext uri="{BB962C8B-B14F-4D97-AF65-F5344CB8AC3E}">
        <p14:creationId xmlns:p14="http://schemas.microsoft.com/office/powerpoint/2010/main" val="2572402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343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CBFC6E60-7D03-03C8-0D9E-129DBD314A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6952" y="983360"/>
            <a:ext cx="3263318" cy="2928490"/>
          </a:xfrm>
          <a:prstGeom prst="rect">
            <a:avLst/>
          </a:prstGeom>
        </p:spPr>
      </p:pic>
      <p:grpSp>
        <p:nvGrpSpPr>
          <p:cNvPr id="9" name="Groep 8">
            <a:extLst>
              <a:ext uri="{FF2B5EF4-FFF2-40B4-BE49-F238E27FC236}">
                <a16:creationId xmlns:a16="http://schemas.microsoft.com/office/drawing/2014/main" id="{76C4FD59-8055-4F44-3966-9A7F4491B98C}"/>
              </a:ext>
            </a:extLst>
          </p:cNvPr>
          <p:cNvGrpSpPr/>
          <p:nvPr/>
        </p:nvGrpSpPr>
        <p:grpSpPr>
          <a:xfrm>
            <a:off x="1891722" y="1769954"/>
            <a:ext cx="1743333" cy="2013112"/>
            <a:chOff x="1489051" y="2592075"/>
            <a:chExt cx="1743333" cy="2013112"/>
          </a:xfrm>
        </p:grpSpPr>
        <p:pic>
          <p:nvPicPr>
            <p:cNvPr id="6" name="Afbeelding 5">
              <a:extLst>
                <a:ext uri="{FF2B5EF4-FFF2-40B4-BE49-F238E27FC236}">
                  <a16:creationId xmlns:a16="http://schemas.microsoft.com/office/drawing/2014/main" id="{9094187B-0DB9-799B-826D-C9529D6B35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009" r="31558"/>
            <a:stretch/>
          </p:blipFill>
          <p:spPr>
            <a:xfrm>
              <a:off x="2265738" y="2625391"/>
              <a:ext cx="301439" cy="1607217"/>
            </a:xfrm>
            <a:prstGeom prst="rect">
              <a:avLst/>
            </a:prstGeom>
          </p:spPr>
        </p:pic>
        <p:pic>
          <p:nvPicPr>
            <p:cNvPr id="7" name="Picture 14" descr="http://images.blog-u.net/wp-content/uploads/original/2011_02/methanol-formula.png">
              <a:extLst>
                <a:ext uri="{FF2B5EF4-FFF2-40B4-BE49-F238E27FC236}">
                  <a16:creationId xmlns:a16="http://schemas.microsoft.com/office/drawing/2014/main" id="{2F4FCD93-1589-6B90-632F-54F187A3468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/>
            <a:srcRect l="-6667" t="-9049" r="70713" b="-13469"/>
            <a:stretch/>
          </p:blipFill>
          <p:spPr bwMode="auto">
            <a:xfrm>
              <a:off x="1489051" y="2592075"/>
              <a:ext cx="776687" cy="2013112"/>
            </a:xfrm>
            <a:prstGeom prst="rect">
              <a:avLst/>
            </a:prstGeom>
            <a:noFill/>
          </p:spPr>
        </p:pic>
        <p:pic>
          <p:nvPicPr>
            <p:cNvPr id="8" name="Picture 14" descr="http://images.blog-u.net/wp-content/uploads/original/2011_02/methanol-formula.png">
              <a:extLst>
                <a:ext uri="{FF2B5EF4-FFF2-40B4-BE49-F238E27FC236}">
                  <a16:creationId xmlns:a16="http://schemas.microsoft.com/office/drawing/2014/main" id="{F4EE7873-7CA1-F275-17F5-E56AFB79B70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/>
            <a:srcRect l="71939" t="-9049" b="-13469"/>
            <a:stretch/>
          </p:blipFill>
          <p:spPr bwMode="auto">
            <a:xfrm>
              <a:off x="2626206" y="2592075"/>
              <a:ext cx="606178" cy="2013112"/>
            </a:xfrm>
            <a:prstGeom prst="rect">
              <a:avLst/>
            </a:prstGeom>
            <a:noFill/>
          </p:spPr>
        </p:pic>
      </p:grpSp>
      <p:sp>
        <p:nvSpPr>
          <p:cNvPr id="2" name="Rechthoek 1">
            <a:extLst>
              <a:ext uri="{FF2B5EF4-FFF2-40B4-BE49-F238E27FC236}">
                <a16:creationId xmlns:a16="http://schemas.microsoft.com/office/drawing/2014/main" id="{9B2637D4-AF8A-0B49-73E7-2A7EBCC4C67F}"/>
              </a:ext>
            </a:extLst>
          </p:cNvPr>
          <p:cNvSpPr/>
          <p:nvPr/>
        </p:nvSpPr>
        <p:spPr>
          <a:xfrm>
            <a:off x="2542163" y="1769954"/>
            <a:ext cx="1092892" cy="12584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746367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CBFC6E60-7D03-03C8-0D9E-129DBD314A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6952" y="983360"/>
            <a:ext cx="3263318" cy="2928490"/>
          </a:xfrm>
          <a:prstGeom prst="rect">
            <a:avLst/>
          </a:prstGeom>
        </p:spPr>
      </p:pic>
      <p:grpSp>
        <p:nvGrpSpPr>
          <p:cNvPr id="9" name="Groep 8">
            <a:extLst>
              <a:ext uri="{FF2B5EF4-FFF2-40B4-BE49-F238E27FC236}">
                <a16:creationId xmlns:a16="http://schemas.microsoft.com/office/drawing/2014/main" id="{76C4FD59-8055-4F44-3966-9A7F4491B98C}"/>
              </a:ext>
            </a:extLst>
          </p:cNvPr>
          <p:cNvGrpSpPr/>
          <p:nvPr/>
        </p:nvGrpSpPr>
        <p:grpSpPr>
          <a:xfrm>
            <a:off x="1891722" y="1769954"/>
            <a:ext cx="1743333" cy="2013112"/>
            <a:chOff x="1489051" y="2592075"/>
            <a:chExt cx="1743333" cy="2013112"/>
          </a:xfrm>
        </p:grpSpPr>
        <p:pic>
          <p:nvPicPr>
            <p:cNvPr id="6" name="Afbeelding 5">
              <a:extLst>
                <a:ext uri="{FF2B5EF4-FFF2-40B4-BE49-F238E27FC236}">
                  <a16:creationId xmlns:a16="http://schemas.microsoft.com/office/drawing/2014/main" id="{9094187B-0DB9-799B-826D-C9529D6B35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009" r="31558"/>
            <a:stretch/>
          </p:blipFill>
          <p:spPr>
            <a:xfrm>
              <a:off x="2265738" y="2625391"/>
              <a:ext cx="301439" cy="1607217"/>
            </a:xfrm>
            <a:prstGeom prst="rect">
              <a:avLst/>
            </a:prstGeom>
          </p:spPr>
        </p:pic>
        <p:pic>
          <p:nvPicPr>
            <p:cNvPr id="7" name="Picture 14" descr="http://images.blog-u.net/wp-content/uploads/original/2011_02/methanol-formula.png">
              <a:extLst>
                <a:ext uri="{FF2B5EF4-FFF2-40B4-BE49-F238E27FC236}">
                  <a16:creationId xmlns:a16="http://schemas.microsoft.com/office/drawing/2014/main" id="{2F4FCD93-1589-6B90-632F-54F187A3468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/>
            <a:srcRect l="-6667" t="-9049" r="70713" b="-13469"/>
            <a:stretch/>
          </p:blipFill>
          <p:spPr bwMode="auto">
            <a:xfrm>
              <a:off x="1489051" y="2592075"/>
              <a:ext cx="776687" cy="2013112"/>
            </a:xfrm>
            <a:prstGeom prst="rect">
              <a:avLst/>
            </a:prstGeom>
            <a:noFill/>
          </p:spPr>
        </p:pic>
        <p:pic>
          <p:nvPicPr>
            <p:cNvPr id="8" name="Picture 14" descr="http://images.blog-u.net/wp-content/uploads/original/2011_02/methanol-formula.png">
              <a:extLst>
                <a:ext uri="{FF2B5EF4-FFF2-40B4-BE49-F238E27FC236}">
                  <a16:creationId xmlns:a16="http://schemas.microsoft.com/office/drawing/2014/main" id="{F4EE7873-7CA1-F275-17F5-E56AFB79B70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/>
            <a:srcRect l="71939" t="-9049" b="-13469"/>
            <a:stretch/>
          </p:blipFill>
          <p:spPr bwMode="auto">
            <a:xfrm>
              <a:off x="2626206" y="2592075"/>
              <a:ext cx="606178" cy="2013112"/>
            </a:xfrm>
            <a:prstGeom prst="rect">
              <a:avLst/>
            </a:prstGeom>
            <a:noFill/>
          </p:spPr>
        </p:pic>
      </p:grpSp>
      <p:sp>
        <p:nvSpPr>
          <p:cNvPr id="2" name="Tekstvak 1">
            <a:extLst>
              <a:ext uri="{FF2B5EF4-FFF2-40B4-BE49-F238E27FC236}">
                <a16:creationId xmlns:a16="http://schemas.microsoft.com/office/drawing/2014/main" id="{CC6FFCD7-5D2B-E7DB-1AEF-6AD22AFACBFA}"/>
              </a:ext>
            </a:extLst>
          </p:cNvPr>
          <p:cNvSpPr txBox="1"/>
          <p:nvPr/>
        </p:nvSpPr>
        <p:spPr>
          <a:xfrm>
            <a:off x="2063692" y="4405771"/>
            <a:ext cx="28858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err="1"/>
              <a:t>methan</a:t>
            </a:r>
            <a:r>
              <a:rPr lang="nl-NL" sz="2800" dirty="0" err="1">
                <a:solidFill>
                  <a:srgbClr val="FF0000"/>
                </a:solidFill>
              </a:rPr>
              <a:t>al</a:t>
            </a:r>
            <a:endParaRPr lang="nl-NL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809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332"/>
            <a:ext cx="4352192" cy="4581255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952" y="536332"/>
            <a:ext cx="4590048" cy="4590048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1563291" y="6197023"/>
            <a:ext cx="64623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oplossing van </a:t>
            </a:r>
            <a:r>
              <a:rPr lang="nl-NL" sz="3200" dirty="0" err="1"/>
              <a:t>methanal</a:t>
            </a:r>
            <a:r>
              <a:rPr lang="nl-NL" sz="3200" dirty="0"/>
              <a:t>: ‘sterk water’</a:t>
            </a:r>
          </a:p>
        </p:txBody>
      </p:sp>
    </p:spTree>
    <p:extLst>
      <p:ext uri="{BB962C8B-B14F-4D97-AF65-F5344CB8AC3E}">
        <p14:creationId xmlns:p14="http://schemas.microsoft.com/office/powerpoint/2010/main" val="1746048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1024</TotalTime>
  <Words>264</Words>
  <Application>Microsoft Office PowerPoint</Application>
  <PresentationFormat>Diavoorstelling (4:3)</PresentationFormat>
  <Paragraphs>146</Paragraphs>
  <Slides>61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61</vt:i4>
      </vt:variant>
    </vt:vector>
  </HeadingPairs>
  <TitlesOfParts>
    <vt:vector size="65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Paul Boddeke</dc:creator>
  <cp:lastModifiedBy>Paul Boddeke</cp:lastModifiedBy>
  <cp:revision>61</cp:revision>
  <dcterms:created xsi:type="dcterms:W3CDTF">2014-09-07T11:01:44Z</dcterms:created>
  <dcterms:modified xsi:type="dcterms:W3CDTF">2023-02-17T12:41:48Z</dcterms:modified>
</cp:coreProperties>
</file>